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72" r:id="rId4"/>
    <p:sldId id="273" r:id="rId5"/>
    <p:sldId id="274" r:id="rId6"/>
    <p:sldId id="290" r:id="rId7"/>
    <p:sldId id="286" r:id="rId8"/>
    <p:sldId id="257" r:id="rId9"/>
    <p:sldId id="258" r:id="rId10"/>
    <p:sldId id="275" r:id="rId11"/>
    <p:sldId id="276" r:id="rId12"/>
    <p:sldId id="277" r:id="rId13"/>
    <p:sldId id="278" r:id="rId14"/>
    <p:sldId id="279" r:id="rId15"/>
    <p:sldId id="260" r:id="rId16"/>
    <p:sldId id="271" r:id="rId17"/>
    <p:sldId id="261" r:id="rId18"/>
    <p:sldId id="262" r:id="rId19"/>
    <p:sldId id="263" r:id="rId20"/>
    <p:sldId id="264" r:id="rId21"/>
    <p:sldId id="265" r:id="rId22"/>
    <p:sldId id="266" r:id="rId23"/>
    <p:sldId id="284" r:id="rId24"/>
    <p:sldId id="285" r:id="rId25"/>
    <p:sldId id="267" r:id="rId26"/>
    <p:sldId id="269" r:id="rId27"/>
    <p:sldId id="268" r:id="rId28"/>
    <p:sldId id="281" r:id="rId29"/>
    <p:sldId id="280" r:id="rId30"/>
    <p:sldId id="282" r:id="rId31"/>
    <p:sldId id="283" r:id="rId32"/>
    <p:sldId id="288" r:id="rId33"/>
    <p:sldId id="287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7/10/2014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7/10/2014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7/10/2014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7/10/2014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7/10/2014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7/10/2014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7/10/2014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7/10/2014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7/10/2014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7/10/2014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7/10/2014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pPr/>
              <a:t>7/10/2014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modules/ebook/show.php/DSGYM-A102/148/1056,3798/" TargetMode="External"/><Relationship Id="rId2" Type="http://schemas.openxmlformats.org/officeDocument/2006/relationships/hyperlink" Target="http://ebooks.edu.gr/courses/DSGYM-A102/document/4bd80bac4e3u/4bd80b8ay9kg/4bd80b8atz3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i-schools.gr/software/gymnasio/geografia_a_b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modules/ebook/show.php/DSGYM-B106/382/2534,9778/" TargetMode="External"/><Relationship Id="rId2" Type="http://schemas.openxmlformats.org/officeDocument/2006/relationships/hyperlink" Target="http://ebooks.edu.gr/courses/DSGYM-A102/document/4bd80bac4e3u/4bd80b8ay9kg/4bd80b8atz3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i-schools.gr/software/gymnasio/geografia_a_b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modules/ebook/show.php/DSGYM-A103/517/3362,13558/" TargetMode="External"/><Relationship Id="rId2" Type="http://schemas.openxmlformats.org/officeDocument/2006/relationships/hyperlink" Target="http://ebooks.edu.gr/courses/DSGYM-A103/document/4bd81498qza8/4bd8147a24tq/4bd8147ap3c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i-schools.gr/software/gymnasio/viologia/" TargetMode="External"/><Relationship Id="rId4" Type="http://schemas.openxmlformats.org/officeDocument/2006/relationships/hyperlink" Target="http://ebooks.edu.gr/modules/ebook/show.php/DSGYM-B106/382/2534,9778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modules/ebook/show.php/DSGYM-C103/698/4599,20882/" TargetMode="External"/><Relationship Id="rId2" Type="http://schemas.openxmlformats.org/officeDocument/2006/relationships/hyperlink" Target="http://ebooks.edu.gr/courses/DSGYM-A103/document/4bd81498qza8/4bd8147a24tq/4bd8147ap3c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i-schools.gr/software/gymnasio/viologia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modules/ebook/show.php/DSGYM-C103/698/4599,20882/" TargetMode="External"/><Relationship Id="rId2" Type="http://schemas.openxmlformats.org/officeDocument/2006/relationships/hyperlink" Target="http://ebooks.edu.gr/courses/DSGYM-A103/document/4bd81498qza8/4bd8147a24tq/4bd8147ap3c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i-schools.gr/software/gymnasio/viologia/" TargetMode="External"/><Relationship Id="rId4" Type="http://schemas.openxmlformats.org/officeDocument/2006/relationships/hyperlink" Target="http://ebooks.edu.gr/modules/ebook/show.php/DSGYM-B106/382/2534,977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umzeyxqUYK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modules/ebook/show.php/DSGYM-B202/219/1998,5022/" TargetMode="External"/><Relationship Id="rId2" Type="http://schemas.openxmlformats.org/officeDocument/2006/relationships/hyperlink" Target="http://ebooks.edu.gr/courses/DSGYM-B202/document/4bbee3a4ki5z/4bdadf0etlok/4bdadf0echzz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i-schools.gr/software/gymnasio/ximeia_b_c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modules/ebook/show.php/DSGYM-C102/362/2431,9302/" TargetMode="External"/><Relationship Id="rId2" Type="http://schemas.openxmlformats.org/officeDocument/2006/relationships/hyperlink" Target="http://ebooks.edu.gr/courses/DSGYM-B202/document/4bbee3a4ki5z/4bdadf0etlok/4bdadf0echzz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i-schools.gr/software/gymnasio/ximeia_b_c/" TargetMode="External"/><Relationship Id="rId4" Type="http://schemas.openxmlformats.org/officeDocument/2006/relationships/hyperlink" Target="http://ebooks.edu.gr/modules/ebook/show.php/DSGYM-B202/219/1998,5022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courses/DSGYM-A120/document/524d532bvass/524d5343jv1q/540482aa50oz.pdf" TargetMode="External"/><Relationship Id="rId2" Type="http://schemas.openxmlformats.org/officeDocument/2006/relationships/hyperlink" Target="http://ebooks.edu.gr/courses/DSGYM-A120/document/524d532bvass/524d51b6xneu/524d5315kakf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cro-kosmos.uoa.gr/gr/gr-index.htm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modules/ebook/show.php/DSGYM-C102/362/2431,9302/" TargetMode="External"/><Relationship Id="rId2" Type="http://schemas.openxmlformats.org/officeDocument/2006/relationships/hyperlink" Target="http://ebooks.edu.gr/courses/DSGYM-B202/document/4bbee3a4ki5z/4bdadf0etlok/4bdadf0echzz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-schools.gr/software/gymnasio/fysiki_b_c/" TargetMode="External"/><Relationship Id="rId5" Type="http://schemas.openxmlformats.org/officeDocument/2006/relationships/hyperlink" Target="http://ebooks.edu.gr/courses/DSGYM-B200/document/4b98e7161vsk/4cab93eevf6t/4cab94385v6y/4cab9479rsg3.pdf" TargetMode="External"/><Relationship Id="rId4" Type="http://schemas.openxmlformats.org/officeDocument/2006/relationships/hyperlink" Target="http://ebooks.edu.gr/modules/ebook/show.php/DSGYM-B202/219/1998,5022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modules/ebook/show.php/DSGYM-C201/531/3516,14424/" TargetMode="External"/><Relationship Id="rId2" Type="http://schemas.openxmlformats.org/officeDocument/2006/relationships/hyperlink" Target="http://ebooks.edu.gr/courses/DSGYM-B202/document/4bbee3a4ki5z/4bdadf0etlok/4bdadf0echzz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i-schools.gr/software/gymnasio/fysiki_b_c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school.edu.g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Οδηγίες μαθημάτων ΦΕ Γυμνασίου 2014-15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Κρητικού Ελένη, Καφετζόπουλος Κώστας, </a:t>
            </a:r>
            <a:r>
              <a:rPr lang="el-GR" dirty="0" err="1" smtClean="0"/>
              <a:t>Μπισκιτζής</a:t>
            </a:r>
            <a:r>
              <a:rPr lang="el-GR" dirty="0" smtClean="0"/>
              <a:t> Νίκος</a:t>
            </a:r>
          </a:p>
          <a:p>
            <a:r>
              <a:rPr lang="el-GR" dirty="0" smtClean="0"/>
              <a:t> Σχ. Σύμβουλοι ΠΕ04 Α’ Δ. Δ. Ε.   Αθήνας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50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Εστίαση στη διδασκαλία και κατανόηση των εννοιών και στη διασύνδεση με την καθημερινή ζωή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Θέση περιεχομένου" descr="pyrkag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132856"/>
            <a:ext cx="603038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Έμφαση σε απλές πειραματικές ομαδικές δραστηριότητες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6" name="5 - Θέση περιεχομένου" descr="omada pyrosbes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84784"/>
            <a:ext cx="5649416" cy="4674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6250706"/>
          </a:xfrm>
        </p:spPr>
        <p:txBody>
          <a:bodyPr>
            <a:normAutofit/>
          </a:bodyPr>
          <a:lstStyle/>
          <a:p>
            <a:r>
              <a:rPr lang="el-GR" dirty="0" smtClean="0"/>
              <a:t>Περιορισμένος αριθμός ασκήσεων με απλές μαθηματικές πράξεις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Θέση περιεχομένου" descr="a2 ka b2 ison 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32656"/>
            <a:ext cx="4070374" cy="61439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Αξιολόγηση με ποικιλία τρόπων όχι μόνο βαθμολόγηση γραπτών τεστ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Θέση περιεχομένου" descr="apagore;yetai h st;aumeysh θα αφαιρούμε τον αέρ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347" y="1268760"/>
            <a:ext cx="8889877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Θέματα εξετάσεων με βάση την κείμενη νομοθεσία και τη διδακτέα ύλη</a:t>
            </a:r>
          </a:p>
        </p:txBody>
      </p:sp>
      <p:pic>
        <p:nvPicPr>
          <p:cNvPr id="4" name="3 - Θέση περιεχομένου" descr="crete-war-museum6 ag;ioy meletio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5957208" cy="4752528"/>
          </a:xfrm>
        </p:spPr>
      </p:pic>
      <p:pic>
        <p:nvPicPr>
          <p:cNvPr id="5" name="4 - Εικόνα" descr="polemiko-anakoinothen-19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556792"/>
            <a:ext cx="4525094" cy="3016729"/>
          </a:xfrm>
          <a:prstGeom prst="rect">
            <a:avLst/>
          </a:prstGeom>
        </p:spPr>
      </p:pic>
      <p:pic>
        <p:nvPicPr>
          <p:cNvPr id="6" name="5 - Εικόνα" descr="crete-war-museum44 kan;o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506664"/>
            <a:ext cx="4183360" cy="3351336"/>
          </a:xfrm>
          <a:prstGeom prst="rect">
            <a:avLst/>
          </a:prstGeom>
        </p:spPr>
      </p:pic>
      <p:cxnSp>
        <p:nvCxnSpPr>
          <p:cNvPr id="9" name="8 - Ευθύγραμμο βέλος σύνδεσης"/>
          <p:cNvCxnSpPr/>
          <p:nvPr/>
        </p:nvCxnSpPr>
        <p:spPr>
          <a:xfrm>
            <a:off x="2051720" y="2132856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Στρογγυλεμένο ορθογώνιο"/>
          <p:cNvSpPr/>
          <p:nvPr/>
        </p:nvSpPr>
        <p:spPr>
          <a:xfrm>
            <a:off x="1259632" y="1484784"/>
            <a:ext cx="1512168" cy="122413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669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3600" b="1" dirty="0" smtClean="0"/>
              <a:t>Γεωλογία-Γεωγραφία  Α΄ </a:t>
            </a:r>
            <a:r>
              <a:rPr lang="el-GR" sz="3600" b="1" dirty="0"/>
              <a:t>Γυμνασίου</a:t>
            </a:r>
          </a:p>
          <a:p>
            <a:pPr marL="0" indent="0">
              <a:buNone/>
            </a:pPr>
            <a:r>
              <a:rPr lang="el-GR" dirty="0" smtClean="0"/>
              <a:t> (οδηγίες όπως πέρυσι, χρήση </a:t>
            </a:r>
            <a:r>
              <a:rPr lang="el-GR" dirty="0" smtClean="0">
                <a:hlinkClick r:id="rId2"/>
              </a:rPr>
              <a:t>ΔΕΠΠΣ Γεωγραφίας</a:t>
            </a:r>
            <a:r>
              <a:rPr lang="el-GR" dirty="0" smtClean="0"/>
              <a:t>, </a:t>
            </a:r>
            <a:r>
              <a:rPr lang="el-GR" dirty="0" err="1" smtClean="0">
                <a:hlinkClick r:id="rId3"/>
              </a:rPr>
              <a:t>διαδραστικού</a:t>
            </a:r>
            <a:r>
              <a:rPr lang="el-GR" dirty="0" smtClean="0">
                <a:hlinkClick r:id="rId3"/>
              </a:rPr>
              <a:t> βιβλίου μαθητή </a:t>
            </a:r>
            <a:r>
              <a:rPr lang="el-GR" dirty="0" smtClean="0"/>
              <a:t>, τετραδίου εργασιών, βιβλίου εκπαιδευτικού, εκπαιδευτικού </a:t>
            </a:r>
            <a:r>
              <a:rPr lang="en-US" dirty="0" smtClean="0">
                <a:hlinkClick r:id="rId4"/>
              </a:rPr>
              <a:t>CD </a:t>
            </a:r>
            <a:r>
              <a:rPr lang="el-GR" dirty="0" smtClean="0">
                <a:hlinkClick r:id="rId4"/>
              </a:rPr>
              <a:t>Γεωγραφίας</a:t>
            </a:r>
            <a:r>
              <a:rPr lang="el-GR" dirty="0" smtClean="0"/>
              <a:t>)</a:t>
            </a:r>
          </a:p>
          <a:p>
            <a:r>
              <a:rPr lang="el-GR" sz="2400" dirty="0"/>
              <a:t>ΕΝΟΤΗΤΑ Α </a:t>
            </a:r>
            <a:r>
              <a:rPr lang="el-GR" sz="2400" dirty="0" smtClean="0"/>
              <a:t>ΧΑΡΤΕΣ</a:t>
            </a:r>
          </a:p>
          <a:p>
            <a:pPr marL="365125" indent="0"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i="1" u="sng" dirty="0">
                <a:solidFill>
                  <a:srgbClr val="FF0000"/>
                </a:solidFill>
              </a:rPr>
              <a:t>Εκτός διδακτέας ύλης (επιπλέον των περσινών οδηγιών) : </a:t>
            </a:r>
            <a:r>
              <a:rPr lang="el-GR" sz="2400" dirty="0" smtClean="0"/>
              <a:t>Από το Α.1.2</a:t>
            </a:r>
            <a:r>
              <a:rPr lang="el-GR" sz="2400" dirty="0"/>
              <a:t>. Παιχνίδια με τις γεωγραφικές συντεταγμένες </a:t>
            </a:r>
            <a:r>
              <a:rPr lang="el-GR" sz="2400" dirty="0" smtClean="0"/>
              <a:t>οι υποενότητες «Από </a:t>
            </a:r>
            <a:r>
              <a:rPr lang="el-GR" sz="2400" dirty="0"/>
              <a:t>την υδρόγειο σφαίρα στους χάρτες», «Κάθε χαρτογραφική προβολή έχει και συνέπειες» και «Ας κάνουμε τους χαρτογράφους» </a:t>
            </a:r>
            <a:r>
              <a:rPr lang="el-GR" sz="2400" dirty="0" smtClean="0">
                <a:solidFill>
                  <a:srgbClr val="FF0000"/>
                </a:solidFill>
              </a:rPr>
              <a:t>και</a:t>
            </a:r>
            <a:r>
              <a:rPr lang="el-GR" sz="2400" dirty="0" smtClean="0"/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η  Α1.5</a:t>
            </a:r>
            <a:r>
              <a:rPr lang="el-GR" sz="2400" dirty="0">
                <a:solidFill>
                  <a:srgbClr val="FF0000"/>
                </a:solidFill>
              </a:rPr>
              <a:t>. Ανακρίνοντας τους χάρτες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l-GR" sz="2400" dirty="0"/>
              <a:t>ΕΝΟΤΗΤΑ </a:t>
            </a:r>
            <a:r>
              <a:rPr lang="el-GR" sz="2400" dirty="0" smtClean="0"/>
              <a:t>Β</a:t>
            </a:r>
            <a:r>
              <a:rPr lang="el-GR" sz="2400" dirty="0"/>
              <a:t> </a:t>
            </a:r>
            <a:r>
              <a:rPr lang="el-GR" sz="2400" dirty="0" smtClean="0"/>
              <a:t>Φυσικό περιβάλλον</a:t>
            </a:r>
          </a:p>
          <a:p>
            <a:r>
              <a:rPr lang="el-GR" sz="2400" dirty="0"/>
              <a:t>ΕΝΟΤΗΤΑ </a:t>
            </a:r>
            <a:r>
              <a:rPr lang="el-GR" sz="2400" dirty="0" smtClean="0"/>
              <a:t>Γ</a:t>
            </a:r>
            <a:r>
              <a:rPr lang="el-GR" sz="2400" dirty="0"/>
              <a:t> </a:t>
            </a:r>
            <a:r>
              <a:rPr lang="el-GR" sz="2400" dirty="0" smtClean="0"/>
              <a:t>Ανθρωπογενές περιβάλλον</a:t>
            </a:r>
          </a:p>
          <a:p>
            <a:r>
              <a:rPr lang="el-GR" sz="2400" dirty="0"/>
              <a:t>ΕΝΟΤΗΤΑ </a:t>
            </a:r>
            <a:r>
              <a:rPr lang="el-GR" sz="2400" dirty="0" smtClean="0"/>
              <a:t>Δ</a:t>
            </a:r>
            <a:r>
              <a:rPr lang="el-GR" sz="2400" dirty="0"/>
              <a:t> </a:t>
            </a:r>
            <a:r>
              <a:rPr lang="el-GR" sz="2400" dirty="0" smtClean="0"/>
              <a:t>«Ήπειροι </a:t>
            </a:r>
            <a:r>
              <a:rPr lang="el-GR" sz="2400" dirty="0"/>
              <a:t>…   Στιγμιότυπα</a:t>
            </a:r>
            <a:r>
              <a:rPr lang="el-GR" sz="2400" dirty="0" smtClean="0"/>
              <a:t>»</a:t>
            </a:r>
            <a:r>
              <a:rPr lang="el-GR" sz="2400" dirty="0"/>
              <a:t> </a:t>
            </a:r>
            <a:r>
              <a:rPr lang="el-GR" sz="2400" dirty="0" smtClean="0"/>
              <a:t>Προτείνεται </a:t>
            </a:r>
            <a:r>
              <a:rPr lang="el-GR" sz="2400" dirty="0"/>
              <a:t>να διδαχθεί σε μορφή </a:t>
            </a:r>
            <a:r>
              <a:rPr lang="el-GR" sz="2400" dirty="0" err="1" smtClean="0"/>
              <a:t>project</a:t>
            </a:r>
            <a:r>
              <a:rPr lang="el-GR" sz="2400" dirty="0"/>
              <a:t> </a:t>
            </a:r>
            <a:r>
              <a:rPr lang="el-GR" sz="2400" i="1" u="sng" dirty="0">
                <a:solidFill>
                  <a:srgbClr val="FF0000"/>
                </a:solidFill>
              </a:rPr>
              <a:t>Εκτός διδακτέας ύλης (επιπλέον των περσινών οδηγιών) : </a:t>
            </a:r>
            <a:r>
              <a:rPr lang="el-GR" sz="2400" dirty="0" smtClean="0">
                <a:solidFill>
                  <a:srgbClr val="FF0000"/>
                </a:solidFill>
              </a:rPr>
              <a:t>Δ.7</a:t>
            </a:r>
            <a:r>
              <a:rPr lang="el-GR" sz="2400" dirty="0">
                <a:solidFill>
                  <a:srgbClr val="FF0000"/>
                </a:solidFill>
              </a:rPr>
              <a:t>. Ευρώπη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15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669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3600" b="1" dirty="0" smtClean="0"/>
              <a:t>Γεωλογία-Γεωγραφία  Β΄ </a:t>
            </a:r>
            <a:r>
              <a:rPr lang="el-GR" sz="3600" b="1" dirty="0"/>
              <a:t>Γυμνασίου</a:t>
            </a:r>
          </a:p>
          <a:p>
            <a:pPr marL="0" indent="0">
              <a:buNone/>
            </a:pPr>
            <a:r>
              <a:rPr lang="el-GR" dirty="0" smtClean="0"/>
              <a:t> (οδηγίες όπως πέρυσι, χρήση </a:t>
            </a:r>
            <a:r>
              <a:rPr lang="el-GR" dirty="0" smtClean="0">
                <a:hlinkClick r:id="rId2"/>
              </a:rPr>
              <a:t>ΔΕΠΠΣ Γεωγραφίας</a:t>
            </a:r>
            <a:r>
              <a:rPr lang="el-GR" dirty="0" smtClean="0"/>
              <a:t>, </a:t>
            </a:r>
            <a:r>
              <a:rPr lang="el-GR" dirty="0" err="1" smtClean="0">
                <a:hlinkClick r:id="rId3"/>
              </a:rPr>
              <a:t>διαδραστικού</a:t>
            </a:r>
            <a:r>
              <a:rPr lang="el-GR" dirty="0" smtClean="0">
                <a:hlinkClick r:id="rId3"/>
              </a:rPr>
              <a:t> βιβλίου μαθητή </a:t>
            </a:r>
            <a:r>
              <a:rPr lang="el-GR" dirty="0" smtClean="0"/>
              <a:t>, τετραδίου εργασιών, βιβλίου εκπαιδευτικού, εκπαιδευτικού </a:t>
            </a:r>
            <a:r>
              <a:rPr lang="en-US" dirty="0" smtClean="0">
                <a:hlinkClick r:id="rId4"/>
              </a:rPr>
              <a:t>CD </a:t>
            </a:r>
            <a:r>
              <a:rPr lang="el-GR" dirty="0" smtClean="0">
                <a:hlinkClick r:id="rId4"/>
              </a:rPr>
              <a:t>Γεωγραφίας</a:t>
            </a:r>
            <a:r>
              <a:rPr lang="el-GR" dirty="0" smtClean="0"/>
              <a:t>)</a:t>
            </a:r>
          </a:p>
          <a:p>
            <a:r>
              <a:rPr lang="el-GR" sz="2800" dirty="0"/>
              <a:t>ΕΝΟΤΗΤΑ 1</a:t>
            </a:r>
            <a:r>
              <a:rPr lang="el-GR" sz="2800" baseline="30000" dirty="0"/>
              <a:t>η</a:t>
            </a:r>
            <a:r>
              <a:rPr lang="el-GR" sz="2800" dirty="0"/>
              <a:t>  </a:t>
            </a:r>
            <a:r>
              <a:rPr lang="el-GR" sz="2800" dirty="0" smtClean="0"/>
              <a:t>Χάρτες</a:t>
            </a:r>
          </a:p>
          <a:p>
            <a:r>
              <a:rPr lang="el-GR" sz="2800" dirty="0" smtClean="0"/>
              <a:t>ΕΝΟΤΗΤΑ </a:t>
            </a:r>
            <a:r>
              <a:rPr lang="el-GR" sz="2800" dirty="0"/>
              <a:t>2</a:t>
            </a:r>
            <a:r>
              <a:rPr lang="el-GR" sz="2800" baseline="30000" dirty="0"/>
              <a:t>η</a:t>
            </a:r>
            <a:r>
              <a:rPr lang="el-GR" sz="2800" dirty="0"/>
              <a:t>  </a:t>
            </a:r>
            <a:r>
              <a:rPr lang="el-GR" sz="2800" dirty="0" smtClean="0"/>
              <a:t>Το Φυσικό Περιβάλλον της Ευρώπης</a:t>
            </a:r>
          </a:p>
          <a:p>
            <a:r>
              <a:rPr lang="el-GR" sz="2800" dirty="0" smtClean="0"/>
              <a:t>ΕΝΟΤΗΤΑ </a:t>
            </a:r>
            <a:r>
              <a:rPr lang="el-GR" sz="2800" dirty="0"/>
              <a:t>3</a:t>
            </a:r>
            <a:r>
              <a:rPr lang="el-GR" sz="2800" baseline="30000" dirty="0"/>
              <a:t>Η</a:t>
            </a:r>
            <a:r>
              <a:rPr lang="el-GR" sz="2800" dirty="0"/>
              <a:t> </a:t>
            </a:r>
            <a:r>
              <a:rPr lang="el-GR" sz="2800" dirty="0" smtClean="0"/>
              <a:t>Οι </a:t>
            </a:r>
            <a:r>
              <a:rPr lang="el-GR" sz="2800" dirty="0"/>
              <a:t>κάτοικοι της </a:t>
            </a:r>
            <a:r>
              <a:rPr lang="el-GR" sz="2800" dirty="0" smtClean="0"/>
              <a:t>Ευρώπης</a:t>
            </a:r>
          </a:p>
          <a:p>
            <a:r>
              <a:rPr lang="el-GR" sz="2800" dirty="0" smtClean="0"/>
              <a:t>ΕΝΟΤΗΤΑ </a:t>
            </a:r>
            <a:r>
              <a:rPr lang="el-GR" sz="2800" dirty="0"/>
              <a:t>4</a:t>
            </a:r>
            <a:r>
              <a:rPr lang="el-GR" sz="2800" baseline="30000" dirty="0"/>
              <a:t>η</a:t>
            </a:r>
            <a:r>
              <a:rPr lang="el-GR" sz="2800" dirty="0"/>
              <a:t> </a:t>
            </a:r>
            <a:r>
              <a:rPr lang="el-GR" sz="2800" dirty="0" smtClean="0"/>
              <a:t> Οι </a:t>
            </a:r>
            <a:r>
              <a:rPr lang="el-GR" sz="2800" dirty="0"/>
              <a:t>οικονομικές δραστηριότητες των Ευρωπαίων</a:t>
            </a:r>
            <a:endParaRPr lang="en-US" sz="2800" dirty="0"/>
          </a:p>
          <a:p>
            <a:pPr marL="0" indent="0">
              <a:buNone/>
            </a:pPr>
            <a:r>
              <a:rPr lang="el-GR" sz="2800" i="1" u="sng" dirty="0">
                <a:solidFill>
                  <a:srgbClr val="FF0000"/>
                </a:solidFill>
              </a:rPr>
              <a:t>Ε</a:t>
            </a:r>
            <a:r>
              <a:rPr lang="el-GR" sz="2800" i="1" u="sng" dirty="0" smtClean="0">
                <a:solidFill>
                  <a:srgbClr val="FF0000"/>
                </a:solidFill>
              </a:rPr>
              <a:t>κτός </a:t>
            </a:r>
            <a:r>
              <a:rPr lang="el-GR" sz="2800" i="1" u="sng" dirty="0">
                <a:solidFill>
                  <a:srgbClr val="FF0000"/>
                </a:solidFill>
              </a:rPr>
              <a:t>διδακτέας </a:t>
            </a:r>
            <a:r>
              <a:rPr lang="el-GR" sz="2800" i="1" u="sng" dirty="0" smtClean="0">
                <a:solidFill>
                  <a:srgbClr val="FF0000"/>
                </a:solidFill>
              </a:rPr>
              <a:t>ύλης (επιπλέον </a:t>
            </a:r>
            <a:r>
              <a:rPr lang="el-GR" sz="2800" i="1" u="sng" dirty="0">
                <a:solidFill>
                  <a:srgbClr val="FF0000"/>
                </a:solidFill>
              </a:rPr>
              <a:t>των περσινών </a:t>
            </a:r>
            <a:r>
              <a:rPr lang="el-GR" sz="2800" i="1" u="sng" dirty="0" smtClean="0">
                <a:solidFill>
                  <a:srgbClr val="FF0000"/>
                </a:solidFill>
              </a:rPr>
              <a:t>οδηγιών) : </a:t>
            </a:r>
            <a:r>
              <a:rPr lang="el-GR" sz="2800" i="1" dirty="0">
                <a:solidFill>
                  <a:srgbClr val="FF0000"/>
                </a:solidFill>
              </a:rPr>
              <a:t>ΜΑΘ.45. Το εμπόριο στην </a:t>
            </a:r>
            <a:r>
              <a:rPr lang="el-GR" sz="2800" i="1" dirty="0" smtClean="0">
                <a:solidFill>
                  <a:srgbClr val="FF0000"/>
                </a:solidFill>
              </a:rPr>
              <a:t>Ευρώπη, ΜΑΘ.46</a:t>
            </a:r>
            <a:r>
              <a:rPr lang="el-GR" sz="2800" i="1" dirty="0">
                <a:solidFill>
                  <a:srgbClr val="FF0000"/>
                </a:solidFill>
              </a:rPr>
              <a:t>. Ο τουρισμός στην </a:t>
            </a:r>
            <a:r>
              <a:rPr lang="el-GR" sz="2800" i="1" dirty="0" smtClean="0">
                <a:solidFill>
                  <a:srgbClr val="FF0000"/>
                </a:solidFill>
              </a:rPr>
              <a:t>Ευρώπη, ΜΑΘ</a:t>
            </a:r>
            <a:r>
              <a:rPr lang="el-GR" sz="2800" i="1" dirty="0">
                <a:solidFill>
                  <a:srgbClr val="FF0000"/>
                </a:solidFill>
              </a:rPr>
              <a:t>. 47. Οι μεταφορές, οι επικοινωνίες και οι άλλες υπηρεσίες στην Ευρώπη   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7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087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3600" b="1" dirty="0" smtClean="0"/>
              <a:t>Βιολογία Α΄ </a:t>
            </a:r>
            <a:r>
              <a:rPr lang="el-GR" sz="3600" b="1" dirty="0"/>
              <a:t>Γυμνασίου</a:t>
            </a:r>
          </a:p>
          <a:p>
            <a:pPr marL="0" indent="0">
              <a:buNone/>
            </a:pPr>
            <a:r>
              <a:rPr lang="el-GR" dirty="0" smtClean="0"/>
              <a:t> (οδηγίες όπως πέρυσι, χρήση </a:t>
            </a:r>
            <a:r>
              <a:rPr lang="el-GR" dirty="0" smtClean="0">
                <a:hlinkClick r:id="rId2"/>
              </a:rPr>
              <a:t>ΔΕΠΠΣ</a:t>
            </a:r>
            <a:r>
              <a:rPr lang="el-GR" dirty="0" smtClean="0"/>
              <a:t>, </a:t>
            </a:r>
            <a:r>
              <a:rPr lang="el-GR" dirty="0" err="1" smtClean="0">
                <a:hlinkClick r:id="rId3"/>
              </a:rPr>
              <a:t>διαδραστικού</a:t>
            </a:r>
            <a:r>
              <a:rPr lang="el-GR" dirty="0" smtClean="0">
                <a:hlinkClick r:id="rId3"/>
              </a:rPr>
              <a:t> βιβλίου μαθητή</a:t>
            </a:r>
            <a:r>
              <a:rPr lang="el-GR" dirty="0" smtClean="0">
                <a:hlinkClick r:id="rId4"/>
              </a:rPr>
              <a:t> </a:t>
            </a:r>
            <a:r>
              <a:rPr lang="el-GR" dirty="0" smtClean="0"/>
              <a:t>, εργαστηριακού οδηγού, τετραδίου εργασιών, βιβλίου εκπαιδευτικού, εκπαιδευτικού </a:t>
            </a:r>
            <a:r>
              <a:rPr lang="en-US" dirty="0" smtClean="0">
                <a:hlinkClick r:id="rId5"/>
              </a:rPr>
              <a:t>CD </a:t>
            </a:r>
            <a:r>
              <a:rPr lang="el-GR" dirty="0" smtClean="0">
                <a:hlinkClick r:id="rId5"/>
              </a:rPr>
              <a:t>Βιολογίας</a:t>
            </a:r>
            <a:r>
              <a:rPr lang="el-GR" dirty="0" smtClean="0"/>
              <a:t>)</a:t>
            </a:r>
          </a:p>
          <a:p>
            <a:r>
              <a:rPr lang="el-GR" sz="2400" dirty="0"/>
              <a:t>Κεφάλαιο 1: Η Οργάνωση της ζωής </a:t>
            </a:r>
            <a:endParaRPr lang="el-GR" sz="2400" dirty="0" smtClean="0"/>
          </a:p>
          <a:p>
            <a:pPr marL="365125" indent="0">
              <a:buNone/>
            </a:pPr>
            <a:r>
              <a:rPr lang="el-GR" sz="2400" i="1" u="sng" dirty="0">
                <a:solidFill>
                  <a:srgbClr val="FF0000"/>
                </a:solidFill>
              </a:rPr>
              <a:t>Εκτός διδακτέας ύλης (επιπλέον των περσινών οδηγιών</a:t>
            </a:r>
            <a:r>
              <a:rPr lang="el-GR" sz="2400" i="1" u="sng" dirty="0" smtClean="0">
                <a:solidFill>
                  <a:srgbClr val="FF0000"/>
                </a:solidFill>
              </a:rPr>
              <a:t>)</a:t>
            </a:r>
            <a:r>
              <a:rPr lang="el-GR" sz="2400" u="sng" dirty="0" smtClean="0">
                <a:solidFill>
                  <a:srgbClr val="FF0000"/>
                </a:solidFill>
              </a:rPr>
              <a:t>: </a:t>
            </a:r>
            <a:r>
              <a:rPr lang="el-GR" sz="2400" dirty="0" smtClean="0">
                <a:solidFill>
                  <a:srgbClr val="FF0000"/>
                </a:solidFill>
              </a:rPr>
              <a:t>1.4 Αλληλεπιδράσεις και προσαρμογές</a:t>
            </a:r>
          </a:p>
          <a:p>
            <a:pPr marL="365125" indent="0">
              <a:buNone/>
            </a:pPr>
            <a:r>
              <a:rPr lang="el-GR" sz="2400" i="1" dirty="0"/>
              <a:t>Εργαστηριακές ασκήσεις (1 και 2) μικροσκοπικής παρατήρησης φυτικών και ζωικών κυττάρων. </a:t>
            </a:r>
            <a:endParaRPr lang="en-US" sz="2400" i="1" dirty="0">
              <a:solidFill>
                <a:srgbClr val="FF0000"/>
              </a:solidFill>
            </a:endParaRPr>
          </a:p>
          <a:p>
            <a:r>
              <a:rPr lang="el-GR" sz="2400" dirty="0"/>
              <a:t>Κεφάλαιο 5: Στήριξη και Κίνηση </a:t>
            </a:r>
            <a:endParaRPr lang="el-GR" sz="2400" dirty="0" smtClean="0"/>
          </a:p>
          <a:p>
            <a:pPr marL="365125" indent="0">
              <a:buNone/>
            </a:pPr>
            <a:r>
              <a:rPr lang="el-GR" sz="2400" i="1" u="sng" dirty="0">
                <a:solidFill>
                  <a:srgbClr val="FF0000"/>
                </a:solidFill>
              </a:rPr>
              <a:t>Εκτός διδακτέας ύλης (επιπλέον των περσινών οδηγιών</a:t>
            </a:r>
            <a:r>
              <a:rPr lang="el-GR" sz="2400" i="1" u="sng" dirty="0" smtClean="0">
                <a:solidFill>
                  <a:srgbClr val="FF0000"/>
                </a:solidFill>
              </a:rPr>
              <a:t>)</a:t>
            </a:r>
            <a:r>
              <a:rPr lang="el-GR" sz="2400" u="sng" dirty="0" smtClean="0">
                <a:solidFill>
                  <a:srgbClr val="FF0000"/>
                </a:solidFill>
              </a:rPr>
              <a:t>: </a:t>
            </a:r>
            <a:r>
              <a:rPr lang="el-GR" sz="2400" dirty="0" smtClean="0">
                <a:solidFill>
                  <a:srgbClr val="FF0000"/>
                </a:solidFill>
              </a:rPr>
              <a:t>5.3</a:t>
            </a:r>
            <a:r>
              <a:rPr lang="el-GR" sz="2400" baseline="30000" dirty="0">
                <a:solidFill>
                  <a:srgbClr val="FF0000"/>
                </a:solidFill>
              </a:rPr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 Η στήριξη και η κίνηση στους ζωικούς οργανισμούς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l-GR" sz="2400" dirty="0"/>
              <a:t>Κεφάλαιο 2: Πρόσληψη ουσιών και Πέψη </a:t>
            </a:r>
            <a:r>
              <a:rPr lang="el-GR" sz="2400" dirty="0" smtClean="0"/>
              <a:t> (</a:t>
            </a:r>
            <a:r>
              <a:rPr lang="el-GR" sz="2400" dirty="0"/>
              <a:t>Αμέσως μετά την ενότητα 2.1 -Φωτοσύνθεση- να διδαχθεί η εισαγωγή του κεφαλαίου 4 και η ενότητα 4.2- Η αναπνοή στα φυτά</a:t>
            </a:r>
            <a:r>
              <a:rPr lang="el-GR" sz="2400" dirty="0" smtClean="0"/>
              <a:t>)</a:t>
            </a:r>
          </a:p>
          <a:p>
            <a:pPr marL="0" indent="365125">
              <a:buNone/>
            </a:pPr>
            <a:r>
              <a:rPr lang="el-GR" sz="2400" i="1" dirty="0"/>
              <a:t>Εργαστηριακή άσκηση </a:t>
            </a:r>
            <a:r>
              <a:rPr lang="el-GR" sz="2400" i="1" dirty="0" smtClean="0"/>
              <a:t>4: </a:t>
            </a:r>
            <a:r>
              <a:rPr lang="el-GR" sz="2400" i="1" dirty="0"/>
              <a:t>Η σημασία του φωτός για τη </a:t>
            </a:r>
            <a:r>
              <a:rPr lang="el-GR" sz="2400" i="1" dirty="0" smtClean="0"/>
              <a:t>φωτοσύνθεση</a:t>
            </a:r>
            <a:endParaRPr lang="en-US" sz="2400" i="1" dirty="0"/>
          </a:p>
          <a:p>
            <a:r>
              <a:rPr lang="el-GR" sz="2400" dirty="0"/>
              <a:t>Κεφάλαιο 3: Μεταφορά και αποβολή ουσιών</a:t>
            </a:r>
            <a:endParaRPr lang="en-US" sz="2400" dirty="0"/>
          </a:p>
          <a:p>
            <a:r>
              <a:rPr lang="el-GR" sz="2400" dirty="0"/>
              <a:t>Κεφάλαιο 4: Αναπνοή </a:t>
            </a:r>
            <a:endParaRPr lang="el-GR" sz="2400" dirty="0" smtClean="0"/>
          </a:p>
          <a:p>
            <a:pPr marL="0" indent="365125">
              <a:buNone/>
            </a:pPr>
            <a:r>
              <a:rPr lang="el-GR" sz="2400" i="1" dirty="0"/>
              <a:t>Εργαστηριακή άσκηση   14 Οι επιδράσεις της άσκησης στο ρυθμό της αναπνοής</a:t>
            </a:r>
            <a:endParaRPr lang="en-US" sz="2400" i="1" dirty="0"/>
          </a:p>
          <a:p>
            <a:r>
              <a:rPr lang="el-GR" sz="2400" dirty="0"/>
              <a:t>Κεφάλαιο 7: Ερεθιστικότητα </a:t>
            </a:r>
            <a:endParaRPr lang="el-GR" sz="24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400" i="1" u="sng" dirty="0">
                <a:solidFill>
                  <a:srgbClr val="FF0000"/>
                </a:solidFill>
              </a:rPr>
              <a:t>Εκτός διδακτέας ύλης (επιπλέον των περσινών οδηγιών</a:t>
            </a:r>
            <a:r>
              <a:rPr lang="el-GR" sz="2400" i="1" u="sng" dirty="0" smtClean="0">
                <a:solidFill>
                  <a:srgbClr val="FF0000"/>
                </a:solidFill>
              </a:rPr>
              <a:t>)</a:t>
            </a:r>
            <a:r>
              <a:rPr lang="el-GR" sz="2400" u="sng" dirty="0" smtClean="0">
                <a:solidFill>
                  <a:srgbClr val="FF0000"/>
                </a:solidFill>
              </a:rPr>
              <a:t>: </a:t>
            </a:r>
            <a:r>
              <a:rPr lang="el-GR" sz="2400" dirty="0" smtClean="0">
                <a:solidFill>
                  <a:srgbClr val="FF0000"/>
                </a:solidFill>
              </a:rPr>
              <a:t>Κεφάλαιο 6: Αναπαραγωγή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4939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6693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3600" b="1" dirty="0" smtClean="0"/>
              <a:t>Βιολογία Β΄ </a:t>
            </a:r>
            <a:r>
              <a:rPr lang="el-GR" sz="3600" b="1" dirty="0"/>
              <a:t>Γυμνασίου</a:t>
            </a:r>
          </a:p>
          <a:p>
            <a:pPr marL="0" indent="0">
              <a:buNone/>
            </a:pPr>
            <a:r>
              <a:rPr lang="el-GR" dirty="0" smtClean="0"/>
              <a:t> Διδακτέα ύλη από το διδακτικό εγχειρίδιο της Γ΄ Γυμνασίου</a:t>
            </a:r>
          </a:p>
          <a:p>
            <a:r>
              <a:rPr lang="el-GR" b="1" dirty="0"/>
              <a:t>Κεφάλαιο 2: Οι οργανισμοί στο περιβάλλον </a:t>
            </a:r>
            <a:r>
              <a:rPr lang="el-GR" b="1" dirty="0" smtClean="0"/>
              <a:t>τους</a:t>
            </a:r>
          </a:p>
          <a:p>
            <a:pPr marL="0" indent="0">
              <a:buNone/>
            </a:pPr>
            <a:r>
              <a:rPr lang="el-GR" dirty="0" smtClean="0"/>
              <a:t>2.1 </a:t>
            </a:r>
            <a:r>
              <a:rPr lang="el-GR" dirty="0"/>
              <a:t>Ισορροπία στα βιολογικά συστήματα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2.2 Οργάνωση και λειτουργίες </a:t>
            </a:r>
            <a:r>
              <a:rPr lang="el-GR" dirty="0" smtClean="0"/>
              <a:t>του οικοσυστήματος- </a:t>
            </a:r>
            <a:r>
              <a:rPr lang="el-GR" dirty="0"/>
              <a:t>Ο ρόλος της ενέργειας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2.4 Παρεμβάσεις του ανθρώπου στο </a:t>
            </a:r>
            <a:r>
              <a:rPr lang="el-GR" dirty="0" smtClean="0"/>
              <a:t>περιβάλλον</a:t>
            </a:r>
          </a:p>
          <a:p>
            <a:pPr marL="0" indent="0">
              <a:buNone/>
            </a:pPr>
            <a:r>
              <a:rPr lang="el-GR" i="1" dirty="0" smtClean="0"/>
              <a:t>Εργαστηριακές Ασκήσεις </a:t>
            </a:r>
            <a:r>
              <a:rPr lang="el-GR" i="1" dirty="0"/>
              <a:t>5: Καταγραφή ενός πληθυσμού σε ένα </a:t>
            </a:r>
            <a:r>
              <a:rPr lang="el-GR" i="1" dirty="0" smtClean="0"/>
              <a:t>οικοσύστημα</a:t>
            </a:r>
            <a:r>
              <a:rPr lang="el-GR" i="1" dirty="0"/>
              <a:t> </a:t>
            </a:r>
            <a:r>
              <a:rPr lang="el-GR" i="1" dirty="0" smtClean="0"/>
              <a:t>&amp;  </a:t>
            </a:r>
            <a:r>
              <a:rPr lang="el-GR" i="1" dirty="0"/>
              <a:t>6: Μέτρηση του ρυθμού αποικοδόμησης του </a:t>
            </a:r>
            <a:r>
              <a:rPr lang="el-GR" i="1" dirty="0" smtClean="0"/>
              <a:t>χαρτιού</a:t>
            </a:r>
          </a:p>
          <a:p>
            <a:pPr marL="0" indent="0">
              <a:buNone/>
            </a:pPr>
            <a:r>
              <a:rPr lang="el-GR" b="1" dirty="0"/>
              <a:t>Κεφάλαιο 4: Οι ασθένειες και οι παράγοντες που σχετίζονται με την εμφάνισή </a:t>
            </a:r>
            <a:r>
              <a:rPr lang="el-GR" b="1" dirty="0" smtClean="0"/>
              <a:t>τους</a:t>
            </a:r>
          </a:p>
          <a:p>
            <a:pPr marL="0" indent="0">
              <a:buNone/>
            </a:pPr>
            <a:r>
              <a:rPr lang="el-GR" dirty="0"/>
              <a:t>4.1 Ομοιόσταση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4.2 Ασθένειες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4.3 Αμυντικοί μηχανισμοί του ανθρώπινου οργανισμού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4.4 Τρόπος ζωής και ασθένειες</a:t>
            </a:r>
            <a:endParaRPr lang="en-US" dirty="0"/>
          </a:p>
          <a:p>
            <a:pPr marL="0" indent="0">
              <a:buNone/>
            </a:pPr>
            <a:r>
              <a:rPr lang="el-GR" i="1" dirty="0"/>
              <a:t>Εργαστηριακές Ασκήσεις </a:t>
            </a:r>
            <a:r>
              <a:rPr lang="el-GR" i="1" dirty="0" smtClean="0"/>
              <a:t>2</a:t>
            </a:r>
            <a:r>
              <a:rPr lang="el-GR" i="1" dirty="0"/>
              <a:t>: Παρατήρηση </a:t>
            </a:r>
            <a:r>
              <a:rPr lang="el-GR" i="1" dirty="0" err="1"/>
              <a:t>πρωτοζώων</a:t>
            </a:r>
            <a:r>
              <a:rPr lang="el-GR" i="1" dirty="0"/>
              <a:t>  </a:t>
            </a:r>
            <a:r>
              <a:rPr lang="el-GR" i="1" dirty="0" smtClean="0"/>
              <a:t>&amp; 3</a:t>
            </a:r>
            <a:r>
              <a:rPr lang="el-GR" i="1" dirty="0"/>
              <a:t>: Παρατήρηση </a:t>
            </a:r>
            <a:r>
              <a:rPr lang="el-GR" i="1" dirty="0" smtClean="0"/>
              <a:t>βακτηρίων</a:t>
            </a:r>
          </a:p>
          <a:p>
            <a:pPr marL="0" indent="0">
              <a:buNone/>
            </a:pPr>
            <a:endParaRPr lang="el-GR" i="1" dirty="0" smtClean="0"/>
          </a:p>
          <a:p>
            <a:pPr marL="0" indent="0">
              <a:buNone/>
            </a:pPr>
            <a:r>
              <a:rPr lang="el-GR" dirty="0" smtClean="0"/>
              <a:t>(Χρήση </a:t>
            </a:r>
            <a:r>
              <a:rPr lang="el-GR" dirty="0">
                <a:hlinkClick r:id="rId2"/>
              </a:rPr>
              <a:t>ΔΕΠΠΣ</a:t>
            </a:r>
            <a:r>
              <a:rPr lang="el-GR" dirty="0"/>
              <a:t>, </a:t>
            </a:r>
            <a:r>
              <a:rPr lang="el-GR" dirty="0" err="1">
                <a:hlinkClick r:id="rId3"/>
              </a:rPr>
              <a:t>διαδραστικού</a:t>
            </a:r>
            <a:r>
              <a:rPr lang="el-GR" dirty="0">
                <a:hlinkClick r:id="rId3"/>
              </a:rPr>
              <a:t> βιβλίου μαθητή </a:t>
            </a:r>
            <a:r>
              <a:rPr lang="el-GR" dirty="0"/>
              <a:t>, εργαστηριακού οδηγού, τετραδίου εργασιών, βιβλίου εκπαιδευτικού, εκπαιδευτικού </a:t>
            </a:r>
            <a:r>
              <a:rPr lang="en-US" dirty="0">
                <a:hlinkClick r:id="rId4"/>
              </a:rPr>
              <a:t>CD </a:t>
            </a:r>
            <a:r>
              <a:rPr lang="el-GR" dirty="0">
                <a:hlinkClick r:id="rId4"/>
              </a:rPr>
              <a:t>Βιολογίας</a:t>
            </a:r>
            <a:r>
              <a:rPr lang="el-GR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5794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3600" b="1" dirty="0" smtClean="0"/>
              <a:t>Βιολογία Γ΄ </a:t>
            </a:r>
            <a:r>
              <a:rPr lang="el-GR" sz="3600" b="1" dirty="0"/>
              <a:t>Γυμνασίου</a:t>
            </a:r>
          </a:p>
          <a:p>
            <a:pPr marL="0" indent="0">
              <a:buNone/>
            </a:pPr>
            <a:r>
              <a:rPr lang="el-GR" dirty="0" smtClean="0"/>
              <a:t> (οδηγίες όπως πέρυσι, χρήση </a:t>
            </a:r>
            <a:r>
              <a:rPr lang="el-GR" dirty="0" smtClean="0">
                <a:hlinkClick r:id="rId2"/>
              </a:rPr>
              <a:t>ΔΕΠΠΣ</a:t>
            </a:r>
            <a:r>
              <a:rPr lang="el-GR" dirty="0" smtClean="0"/>
              <a:t>, </a:t>
            </a:r>
            <a:r>
              <a:rPr lang="el-GR" dirty="0" err="1" smtClean="0">
                <a:hlinkClick r:id="rId3"/>
              </a:rPr>
              <a:t>διαδραστικού</a:t>
            </a:r>
            <a:r>
              <a:rPr lang="el-GR" dirty="0" smtClean="0">
                <a:hlinkClick r:id="rId3"/>
              </a:rPr>
              <a:t> βιβλίου μαθητή</a:t>
            </a:r>
            <a:r>
              <a:rPr lang="el-GR" dirty="0" smtClean="0">
                <a:hlinkClick r:id="rId4"/>
              </a:rPr>
              <a:t> </a:t>
            </a:r>
            <a:r>
              <a:rPr lang="el-GR" dirty="0" smtClean="0"/>
              <a:t>, εργαστηριακού οδηγού, τετραδίου εργασιών, βιβλίου εκπαιδευτικού, εκπαιδευτικού </a:t>
            </a:r>
            <a:r>
              <a:rPr lang="en-US" dirty="0" smtClean="0">
                <a:hlinkClick r:id="rId5"/>
              </a:rPr>
              <a:t>CD </a:t>
            </a:r>
            <a:r>
              <a:rPr lang="el-GR" dirty="0" smtClean="0">
                <a:hlinkClick r:id="rId5"/>
              </a:rPr>
              <a:t>Βιολογίας</a:t>
            </a:r>
            <a:r>
              <a:rPr lang="el-GR" dirty="0" smtClean="0"/>
              <a:t>)</a:t>
            </a:r>
          </a:p>
          <a:p>
            <a:r>
              <a:rPr lang="el-GR" sz="2400" dirty="0"/>
              <a:t>Κεφάλαιο 1: Οργάνωση της ζωής – Βιολογικά συστήματα </a:t>
            </a:r>
            <a:endParaRPr lang="en-US" sz="2400" dirty="0"/>
          </a:p>
          <a:p>
            <a:r>
              <a:rPr lang="el-GR" sz="2400" dirty="0"/>
              <a:t>Κεφάλαιο 4: Οι ασθένειες και οι παράγοντες που σχετίζονται με την εμφάνισή τους</a:t>
            </a:r>
            <a:endParaRPr lang="en-US" sz="2400" dirty="0"/>
          </a:p>
          <a:p>
            <a:r>
              <a:rPr lang="el-GR" sz="2400" dirty="0"/>
              <a:t>Κεφάλαιο 5: Διατήρηση και συνέχεια της ζωής</a:t>
            </a:r>
            <a:endParaRPr lang="en-US" sz="2400" dirty="0"/>
          </a:p>
          <a:p>
            <a:r>
              <a:rPr lang="el-GR" sz="2400" dirty="0"/>
              <a:t>Κεφάλαιο 6: Γενετική Μηχανική και Βιοτεχνολογία</a:t>
            </a:r>
            <a:endParaRPr lang="en-US" sz="2400" dirty="0"/>
          </a:p>
          <a:p>
            <a:r>
              <a:rPr lang="el-GR" sz="2400" dirty="0"/>
              <a:t>Κεφάλαιο 2: Οι οργανισμοί στο περιβάλλον τους</a:t>
            </a:r>
            <a:endParaRPr lang="en-US" sz="2400" dirty="0"/>
          </a:p>
          <a:p>
            <a:r>
              <a:rPr lang="el-GR" sz="2400" dirty="0"/>
              <a:t>Κεφάλαιο 7: Εξέλιξη </a:t>
            </a:r>
            <a:endParaRPr lang="en-US" sz="2400" dirty="0"/>
          </a:p>
          <a:p>
            <a:pPr marL="0" indent="0">
              <a:buNone/>
            </a:pPr>
            <a:r>
              <a:rPr lang="el-GR" sz="2400" i="1" u="sng" dirty="0">
                <a:solidFill>
                  <a:srgbClr val="FF0000"/>
                </a:solidFill>
              </a:rPr>
              <a:t>Εκτός διδακτέας ύλης (επιπλέον των περσινών οδηγιών) : </a:t>
            </a:r>
            <a:r>
              <a:rPr lang="el-GR" sz="2400" dirty="0" smtClean="0">
                <a:solidFill>
                  <a:srgbClr val="FF0000"/>
                </a:solidFill>
              </a:rPr>
              <a:t>Η επιστήμη της Βιολογίας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7990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hlinkClick r:id="rId2"/>
              </a:rPr>
              <a:t>https://www.youtube.com/watch?v=umzeyxqUYKU</a:t>
            </a:r>
            <a:r>
              <a:rPr lang="en-US" sz="2400" dirty="0" smtClean="0"/>
              <a:t> </a:t>
            </a:r>
            <a:endParaRPr lang="el-GR" sz="2400" dirty="0"/>
          </a:p>
        </p:txBody>
      </p:sp>
      <p:pic>
        <p:nvPicPr>
          <p:cNvPr id="4" name="3 - Θέση περιεχομένου" descr="ScreenShot ganti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790" t="19092" r="35596" b="2949"/>
          <a:stretch>
            <a:fillRect/>
          </a:stretch>
        </p:blipFill>
        <p:spPr>
          <a:xfrm>
            <a:off x="1105330" y="1412776"/>
            <a:ext cx="7470286" cy="52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3600" b="1" dirty="0" smtClean="0"/>
              <a:t>Χημεία Β΄ </a:t>
            </a:r>
            <a:r>
              <a:rPr lang="el-GR" sz="3600" b="1" dirty="0"/>
              <a:t>Γυμνασίου</a:t>
            </a:r>
          </a:p>
          <a:p>
            <a:pPr marL="0" indent="0">
              <a:buNone/>
            </a:pPr>
            <a:r>
              <a:rPr lang="el-GR" dirty="0" smtClean="0"/>
              <a:t> (οδηγίες όπως πέρυσι, χρήση </a:t>
            </a:r>
            <a:r>
              <a:rPr lang="el-GR" dirty="0" smtClean="0">
                <a:hlinkClick r:id="rId2"/>
              </a:rPr>
              <a:t>ΔΕΠΠΣ, </a:t>
            </a:r>
            <a:r>
              <a:rPr lang="el-GR" dirty="0" err="1" smtClean="0">
                <a:hlinkClick r:id="rId3"/>
              </a:rPr>
              <a:t>διαδραστικού</a:t>
            </a:r>
            <a:r>
              <a:rPr lang="el-GR" dirty="0" smtClean="0">
                <a:hlinkClick r:id="rId3"/>
              </a:rPr>
              <a:t> βιβλίου μαθητή </a:t>
            </a:r>
            <a:r>
              <a:rPr lang="el-GR" dirty="0" smtClean="0"/>
              <a:t>, εργαστηριακού οδηγού, τετραδίου εργασιών, βιβλίου εκπαιδευτικού, εκπαιδευτικού </a:t>
            </a:r>
            <a:r>
              <a:rPr lang="en-US" dirty="0" smtClean="0">
                <a:hlinkClick r:id="rId4"/>
              </a:rPr>
              <a:t>CD </a:t>
            </a:r>
            <a:r>
              <a:rPr lang="el-GR" dirty="0" smtClean="0">
                <a:hlinkClick r:id="rId4"/>
              </a:rPr>
              <a:t>Χημείας</a:t>
            </a:r>
            <a:r>
              <a:rPr lang="el-GR" dirty="0" smtClean="0"/>
              <a:t>)</a:t>
            </a:r>
          </a:p>
          <a:p>
            <a:r>
              <a:rPr lang="el-GR" sz="2400" b="1" dirty="0"/>
              <a:t>ΕΝΟΤΗΤΑ 1: ΕΙΣΑΓΩΓΗ ΣΤΗ ΧΗΜΕΙΑ </a:t>
            </a:r>
            <a:endParaRPr lang="el-GR" sz="2400" b="1" dirty="0" smtClean="0"/>
          </a:p>
          <a:p>
            <a:pPr marL="0" indent="365125">
              <a:buNone/>
            </a:pPr>
            <a:r>
              <a:rPr lang="el-GR" sz="2400" i="1" dirty="0"/>
              <a:t>1</a:t>
            </a:r>
            <a:r>
              <a:rPr lang="el-GR" sz="2400" i="1" baseline="30000" dirty="0"/>
              <a:t>η</a:t>
            </a:r>
            <a:r>
              <a:rPr lang="el-GR" sz="2400" i="1" dirty="0"/>
              <a:t> Εργαστηριακή </a:t>
            </a:r>
            <a:r>
              <a:rPr lang="el-GR" sz="2400" i="1" dirty="0" smtClean="0"/>
              <a:t>άσκηση: Μελέτη ορισμένων ιδιοτήτων των υλικών</a:t>
            </a:r>
          </a:p>
          <a:p>
            <a:r>
              <a:rPr lang="el-GR" sz="2400" b="1" dirty="0"/>
              <a:t>ΕΝΟΤΗΤΑ 2: ΑΠΟ ΤΟ ΝΕΡΟ ΣΤΟ ΑΤΟΜΟ </a:t>
            </a:r>
            <a:endParaRPr lang="el-GR" sz="2400" b="1" dirty="0" smtClean="0"/>
          </a:p>
          <a:p>
            <a:pPr marL="365125" indent="0">
              <a:buNone/>
            </a:pPr>
            <a:r>
              <a:rPr lang="el-GR" sz="2400" i="1" dirty="0" smtClean="0"/>
              <a:t>3η </a:t>
            </a:r>
            <a:r>
              <a:rPr lang="el-GR" sz="2400" i="1" dirty="0"/>
              <a:t>εργαστηριακή </a:t>
            </a:r>
            <a:r>
              <a:rPr lang="el-GR" sz="2400" i="1" dirty="0" smtClean="0"/>
              <a:t>άσκηση: </a:t>
            </a:r>
            <a:r>
              <a:rPr lang="el-GR" sz="2400" i="1" dirty="0"/>
              <a:t>Παρασκευή διαλυμάτων ορισμένης περιεκτικότητας μέρος </a:t>
            </a:r>
            <a:r>
              <a:rPr lang="el-GR" sz="2400" i="1" dirty="0" smtClean="0"/>
              <a:t>1</a:t>
            </a:r>
            <a:r>
              <a:rPr lang="el-GR" sz="2400" i="1" baseline="30000" dirty="0" smtClean="0"/>
              <a:t>ο</a:t>
            </a:r>
            <a:r>
              <a:rPr lang="el-GR" sz="2400" i="1" dirty="0" smtClean="0"/>
              <a:t> %</a:t>
            </a:r>
            <a:r>
              <a:rPr lang="en-US" sz="2400" i="1" dirty="0" smtClean="0"/>
              <a:t> w/w</a:t>
            </a:r>
            <a:r>
              <a:rPr lang="el-GR" sz="2400" i="1" dirty="0" smtClean="0"/>
              <a:t>, μέρος 3</a:t>
            </a:r>
            <a:r>
              <a:rPr lang="el-GR" sz="2400" i="1" baseline="30000" dirty="0" smtClean="0"/>
              <a:t>ο</a:t>
            </a:r>
            <a:r>
              <a:rPr lang="en-US" sz="2400" i="1" dirty="0"/>
              <a:t> </a:t>
            </a:r>
            <a:r>
              <a:rPr lang="en-US" sz="2400" i="1" dirty="0" smtClean="0"/>
              <a:t>%v/v</a:t>
            </a:r>
            <a:endParaRPr lang="el-GR" sz="2400" i="1" dirty="0" smtClean="0"/>
          </a:p>
          <a:p>
            <a:pPr marL="365125" indent="0">
              <a:buNone/>
            </a:pPr>
            <a:r>
              <a:rPr lang="el-GR" sz="2400" i="1" dirty="0" smtClean="0"/>
              <a:t>4η </a:t>
            </a:r>
            <a:r>
              <a:rPr lang="el-GR" sz="2400" i="1" dirty="0"/>
              <a:t>εργαστηριακή </a:t>
            </a:r>
            <a:r>
              <a:rPr lang="el-GR" sz="2400" i="1" dirty="0" smtClean="0"/>
              <a:t>άσκηση: </a:t>
            </a:r>
            <a:r>
              <a:rPr lang="el-GR" sz="2400" i="1" dirty="0"/>
              <a:t>Δ</a:t>
            </a:r>
            <a:r>
              <a:rPr lang="el-GR" sz="2400" i="1" dirty="0" smtClean="0"/>
              <a:t>ιαχωρισμός </a:t>
            </a:r>
            <a:r>
              <a:rPr lang="el-GR" sz="2400" i="1" dirty="0"/>
              <a:t>μιγμάτων μέρος </a:t>
            </a:r>
            <a:r>
              <a:rPr lang="el-GR" sz="2400" i="1" dirty="0" smtClean="0"/>
              <a:t>1</a:t>
            </a:r>
            <a:r>
              <a:rPr lang="el-GR" sz="2400" i="1" baseline="30000" dirty="0" smtClean="0"/>
              <a:t>ο</a:t>
            </a:r>
            <a:r>
              <a:rPr lang="el-GR" sz="2400" i="1" dirty="0" smtClean="0"/>
              <a:t> με </a:t>
            </a:r>
            <a:r>
              <a:rPr lang="el-GR" sz="2400" i="1" dirty="0" err="1" smtClean="0"/>
              <a:t>απόχυση</a:t>
            </a:r>
            <a:r>
              <a:rPr lang="el-GR" sz="2400" i="1" dirty="0" smtClean="0"/>
              <a:t>, </a:t>
            </a:r>
            <a:r>
              <a:rPr lang="el-GR" sz="2400" i="1" dirty="0"/>
              <a:t>μέρος 2ο </a:t>
            </a:r>
            <a:r>
              <a:rPr lang="el-GR" sz="2400" i="1" dirty="0" smtClean="0"/>
              <a:t>με διήθηση και </a:t>
            </a:r>
            <a:r>
              <a:rPr lang="el-GR" sz="2400" i="1" dirty="0"/>
              <a:t>μέρος </a:t>
            </a:r>
            <a:r>
              <a:rPr lang="el-GR" sz="2400" i="1" dirty="0" smtClean="0"/>
              <a:t>3</a:t>
            </a:r>
            <a:r>
              <a:rPr lang="el-GR" sz="2400" i="1" baseline="30000" dirty="0" smtClean="0"/>
              <a:t>ο</a:t>
            </a:r>
            <a:r>
              <a:rPr lang="el-GR" sz="2400" i="1" dirty="0" smtClean="0"/>
              <a:t> με χρωματογραφία χάρτου</a:t>
            </a:r>
            <a:endParaRPr lang="en-US" sz="2400" i="1" dirty="0"/>
          </a:p>
          <a:p>
            <a:r>
              <a:rPr lang="el-GR" sz="2400" b="1" dirty="0"/>
              <a:t>ΕΝΟΤΗΤΑ 3: ΑΤΜΟΣΦΑΙΡΙΚΟΣ ΑΕΡΑΣ </a:t>
            </a:r>
            <a:endParaRPr lang="en-US" sz="2400" dirty="0"/>
          </a:p>
          <a:p>
            <a:r>
              <a:rPr lang="el-GR" sz="2400" b="1" dirty="0"/>
              <a:t>ΕΝΟΤΗΤΑ </a:t>
            </a:r>
            <a:r>
              <a:rPr lang="el-GR" sz="2400" b="1" dirty="0" smtClean="0"/>
              <a:t> 4</a:t>
            </a:r>
            <a:r>
              <a:rPr lang="el-GR" sz="2400" b="1" dirty="0"/>
              <a:t>: ΕΔΑΦΟΣ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6906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3600" b="1" dirty="0" smtClean="0"/>
              <a:t>Χημεία Γ΄ </a:t>
            </a:r>
            <a:r>
              <a:rPr lang="el-GR" sz="3600" b="1" dirty="0"/>
              <a:t>Γυμνασίου</a:t>
            </a:r>
          </a:p>
          <a:p>
            <a:pPr marL="0" indent="0">
              <a:buNone/>
            </a:pPr>
            <a:r>
              <a:rPr lang="el-GR" dirty="0" smtClean="0"/>
              <a:t> (οδηγίες όπως πέρυσι, χρήση </a:t>
            </a:r>
            <a:r>
              <a:rPr lang="el-GR" dirty="0" smtClean="0">
                <a:hlinkClick r:id="rId2"/>
              </a:rPr>
              <a:t>ΔΕΠΠΣ, </a:t>
            </a:r>
            <a:r>
              <a:rPr lang="el-GR" dirty="0" err="1" smtClean="0">
                <a:hlinkClick r:id="rId3"/>
              </a:rPr>
              <a:t>διαδραστικού</a:t>
            </a:r>
            <a:r>
              <a:rPr lang="el-GR" dirty="0" smtClean="0">
                <a:hlinkClick r:id="rId3"/>
              </a:rPr>
              <a:t> βιβλίου μαθητή</a:t>
            </a:r>
            <a:r>
              <a:rPr lang="el-GR" dirty="0" smtClean="0">
                <a:hlinkClick r:id="rId4"/>
              </a:rPr>
              <a:t> </a:t>
            </a:r>
            <a:r>
              <a:rPr lang="el-GR" dirty="0" smtClean="0"/>
              <a:t>, εργαστηριακού οδηγού, τετραδίου εργασιών, βιβλίου εκπαιδευτικού, εκπαιδευτικού </a:t>
            </a:r>
            <a:r>
              <a:rPr lang="en-US" dirty="0" smtClean="0">
                <a:hlinkClick r:id="rId5"/>
              </a:rPr>
              <a:t>CD </a:t>
            </a:r>
            <a:r>
              <a:rPr lang="el-GR" dirty="0" smtClean="0">
                <a:hlinkClick r:id="rId5"/>
              </a:rPr>
              <a:t>Χημείας</a:t>
            </a:r>
            <a:r>
              <a:rPr lang="el-GR" dirty="0" smtClean="0"/>
              <a:t>)</a:t>
            </a:r>
          </a:p>
          <a:p>
            <a:r>
              <a:rPr lang="el-GR" sz="2400" b="1" dirty="0"/>
              <a:t>ΕΝΟΤΗΤΑ 2: ΤΑΞΙΝΟΜΗΣΗ ΤΩΝ ΣΤΟΙΧΕΙΩΝ - ΣΤΟΙΧΕΙΑ ΜΕ ΙΔΙΑΙΤΕΡΟ </a:t>
            </a:r>
            <a:r>
              <a:rPr lang="el-GR" sz="2400" b="1" dirty="0" smtClean="0"/>
              <a:t>ΕΝΔΙΑΦΕΡΟΝ</a:t>
            </a:r>
          </a:p>
          <a:p>
            <a:pPr marL="365125" indent="0">
              <a:buNone/>
            </a:pPr>
            <a:r>
              <a:rPr lang="el-GR" sz="2400" i="1" dirty="0" smtClean="0"/>
              <a:t>Εργαστηριακή άσκηση: 1.5 Επίδραση των διαλυμάτων οξέων στα μέταλλα</a:t>
            </a:r>
            <a:endParaRPr lang="el-GR" sz="2400" b="1" i="1" dirty="0"/>
          </a:p>
          <a:p>
            <a:r>
              <a:rPr lang="el-GR" sz="2400" b="1" dirty="0"/>
              <a:t>ΕΝΟΤΗΤΑ 3: Η ΧΗΜΕΙΑ ΤΟΥ </a:t>
            </a:r>
            <a:r>
              <a:rPr lang="el-GR" sz="2400" b="1" dirty="0" smtClean="0"/>
              <a:t>ΑΝΘΡΑΚΑ</a:t>
            </a:r>
            <a:endParaRPr lang="el-GR" sz="2400" b="1" i="1" dirty="0"/>
          </a:p>
          <a:p>
            <a:r>
              <a:rPr lang="el-GR" sz="2400" b="1" dirty="0"/>
              <a:t>ΕΝΟΤΗΤΑ 1: ΟΞΕΑ-ΒΑΣΕΙΣ-ΑΛΑΤΑ </a:t>
            </a:r>
            <a:endParaRPr lang="el-GR" sz="2400" b="1" dirty="0" smtClean="0"/>
          </a:p>
          <a:p>
            <a:pPr marL="365125" indent="0">
              <a:buNone/>
            </a:pPr>
            <a:r>
              <a:rPr lang="el-GR" sz="2400" i="1" dirty="0" smtClean="0"/>
              <a:t>Εργαστηριακές ασκήσεις : 1.1 Μέτρηση </a:t>
            </a:r>
            <a:r>
              <a:rPr lang="el-GR" sz="2400" i="1" dirty="0"/>
              <a:t>του </a:t>
            </a:r>
            <a:r>
              <a:rPr lang="el-GR" sz="2400" i="1" dirty="0" err="1"/>
              <a:t>pH</a:t>
            </a:r>
            <a:r>
              <a:rPr lang="el-GR" sz="2400" i="1" dirty="0"/>
              <a:t> των διαλυμάτων ορισμένων οξέων με </a:t>
            </a:r>
            <a:r>
              <a:rPr lang="el-GR" sz="2400" i="1" dirty="0" err="1"/>
              <a:t>πεχαμετρικό</a:t>
            </a:r>
            <a:r>
              <a:rPr lang="el-GR" sz="2400" i="1" dirty="0"/>
              <a:t> </a:t>
            </a:r>
            <a:r>
              <a:rPr lang="el-GR" sz="2400" i="1" dirty="0" smtClean="0"/>
              <a:t>χαρτί ,</a:t>
            </a:r>
          </a:p>
          <a:p>
            <a:pPr marL="365125" indent="0">
              <a:buNone/>
            </a:pPr>
            <a:r>
              <a:rPr lang="el-GR" sz="2400" i="1" dirty="0" smtClean="0"/>
              <a:t>2.1 Βασικές </a:t>
            </a:r>
            <a:r>
              <a:rPr lang="el-GR" sz="2400" i="1" dirty="0"/>
              <a:t>ιδιότητες διαλυμάτων καθημερινής </a:t>
            </a:r>
            <a:r>
              <a:rPr lang="el-GR" sz="2400" i="1" dirty="0" smtClean="0"/>
              <a:t>χρήσης</a:t>
            </a:r>
            <a:endParaRPr lang="el-GR" sz="2400" i="1" dirty="0"/>
          </a:p>
          <a:p>
            <a:pPr marL="365125" indent="0">
              <a:buNone/>
            </a:pPr>
            <a:r>
              <a:rPr lang="el-GR" sz="2400" i="1" dirty="0" smtClean="0"/>
              <a:t>3.1 Διαδοχικές </a:t>
            </a:r>
            <a:r>
              <a:rPr lang="el-GR" sz="2400" i="1" dirty="0"/>
              <a:t>εξουδετερώσεις οξέος από βάση και το </a:t>
            </a:r>
            <a:r>
              <a:rPr lang="el-GR" sz="2400" i="1" dirty="0" smtClean="0"/>
              <a:t>αντίστροφο</a:t>
            </a:r>
            <a:endParaRPr lang="en-US" sz="2400" i="1" dirty="0"/>
          </a:p>
        </p:txBody>
      </p:sp>
    </p:spTree>
    <p:extLst>
      <p:ext uri="{BB962C8B-B14F-4D97-AF65-F5344CB8AC3E}">
        <p14:creationId xmlns="" xmlns:p14="http://schemas.microsoft.com/office/powerpoint/2010/main" val="32280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3600" b="1" dirty="0" smtClean="0"/>
              <a:t>Φυσική Α΄ </a:t>
            </a:r>
            <a:r>
              <a:rPr lang="el-GR" sz="3600" b="1" dirty="0"/>
              <a:t>Γυμνασίου</a:t>
            </a:r>
          </a:p>
          <a:p>
            <a:pPr marL="0" indent="0">
              <a:buNone/>
            </a:pPr>
            <a:r>
              <a:rPr lang="el-GR" dirty="0" smtClean="0"/>
              <a:t> (οδηγίες όπως πέρυσι, χρήση </a:t>
            </a:r>
            <a:r>
              <a:rPr lang="el-GR" dirty="0" smtClean="0">
                <a:hlinkClick r:id="rId2"/>
              </a:rPr>
              <a:t>ΔΕΠΠΣ,  </a:t>
            </a:r>
            <a:r>
              <a:rPr lang="el-GR" dirty="0" smtClean="0">
                <a:hlinkClick r:id="rId3"/>
              </a:rPr>
              <a:t>βιβλίου εκ</a:t>
            </a:r>
            <a:r>
              <a:rPr lang="el-GR" dirty="0">
                <a:hlinkClick r:id="rId3"/>
              </a:rPr>
              <a:t> παιδευτικού</a:t>
            </a:r>
            <a:r>
              <a:rPr lang="el-GR" dirty="0"/>
              <a:t>, εκπαιδευτικού υλικού </a:t>
            </a:r>
            <a:r>
              <a:rPr lang="el-GR" dirty="0" smtClean="0"/>
              <a:t>από </a:t>
            </a:r>
            <a:r>
              <a:rPr lang="en-US" u="sng" dirty="0">
                <a:hlinkClick r:id="rId4"/>
              </a:rPr>
              <a:t>http://</a:t>
            </a:r>
            <a:r>
              <a:rPr lang="en-US" u="sng" dirty="0" smtClean="0">
                <a:hlinkClick r:id="rId4"/>
              </a:rPr>
              <a:t>micro-kosmos.uoa.gr/gr/gr-index.htm</a:t>
            </a:r>
            <a:r>
              <a:rPr lang="el-GR" u="sng" dirty="0" smtClean="0"/>
              <a:t> </a:t>
            </a:r>
            <a:r>
              <a:rPr lang="el-GR" dirty="0" smtClean="0"/>
              <a:t>)</a:t>
            </a:r>
          </a:p>
          <a:p>
            <a:pPr marL="0" indent="0">
              <a:buNone/>
            </a:pPr>
            <a:r>
              <a:rPr lang="el-GR" b="1" dirty="0" smtClean="0"/>
              <a:t>Θεματικές </a:t>
            </a:r>
            <a:r>
              <a:rPr lang="el-GR" b="1" dirty="0"/>
              <a:t>Ενότητες/Φύλλα </a:t>
            </a:r>
            <a:r>
              <a:rPr lang="el-GR" b="1" dirty="0" smtClean="0"/>
              <a:t>Εργασίας</a:t>
            </a:r>
            <a:endParaRPr lang="en-US" dirty="0"/>
          </a:p>
          <a:p>
            <a:r>
              <a:rPr lang="el-GR" dirty="0"/>
              <a:t>Οι προβλεπόμενες θεματικές ενότητες του μαθήματος είναι:</a:t>
            </a:r>
            <a:endParaRPr lang="en-US" dirty="0"/>
          </a:p>
          <a:p>
            <a:r>
              <a:rPr lang="el-GR" dirty="0"/>
              <a:t>1.  Μετρήσεις μήκους – Η μέση τιμή.</a:t>
            </a:r>
            <a:endParaRPr lang="en-US" dirty="0"/>
          </a:p>
          <a:p>
            <a:r>
              <a:rPr lang="el-GR" dirty="0"/>
              <a:t>2.  Μετρήσεις χρόνου – Η ακρίβεια.</a:t>
            </a:r>
            <a:endParaRPr lang="en-US" dirty="0"/>
          </a:p>
          <a:p>
            <a:r>
              <a:rPr lang="el-GR" dirty="0"/>
              <a:t>3.  Μετρήσεις μάζας – Τα διαγράμματα.</a:t>
            </a:r>
            <a:endParaRPr lang="en-US" dirty="0"/>
          </a:p>
          <a:p>
            <a:r>
              <a:rPr lang="el-GR" dirty="0"/>
              <a:t>4.  Μετρήσεις θερμοκρασίας – Η βαθμονόμηση.</a:t>
            </a:r>
            <a:endParaRPr lang="en-US" dirty="0"/>
          </a:p>
          <a:p>
            <a:r>
              <a:rPr lang="el-GR" dirty="0"/>
              <a:t>5.  Από τη θερμότητα στη θερμοκρασία – Η θερμική ισορροπία.</a:t>
            </a:r>
            <a:endParaRPr lang="en-US" dirty="0"/>
          </a:p>
          <a:p>
            <a:r>
              <a:rPr lang="el-GR" dirty="0"/>
              <a:t>6.  Οι αλλαγές κατάστασης του νερού – Ο "κύκλος" του νερού.</a:t>
            </a:r>
            <a:endParaRPr lang="en-US" dirty="0"/>
          </a:p>
          <a:p>
            <a:r>
              <a:rPr lang="el-GR" dirty="0"/>
              <a:t>7.  Η διαστολή και συστολή του νερού – Μια φυσική "ανωμαλία".</a:t>
            </a:r>
            <a:endParaRPr lang="en-US" dirty="0"/>
          </a:p>
          <a:p>
            <a:r>
              <a:rPr lang="el-GR" dirty="0"/>
              <a:t>8.  Το φως θερμαίνει – "ψυχρά" και "θερμά" χρώματα.</a:t>
            </a:r>
            <a:endParaRPr lang="en-US" dirty="0"/>
          </a:p>
          <a:p>
            <a:r>
              <a:rPr lang="el-GR" dirty="0"/>
              <a:t>9.  Το φαινόμενο του θερμοκηπίου </a:t>
            </a:r>
            <a:r>
              <a:rPr lang="el-GR" dirty="0" err="1"/>
              <a:t>υπερ</a:t>
            </a:r>
            <a:r>
              <a:rPr lang="el-GR" dirty="0"/>
              <a:t>-θερμαίνει.</a:t>
            </a:r>
            <a:endParaRPr lang="en-US" dirty="0"/>
          </a:p>
          <a:p>
            <a:r>
              <a:rPr lang="el-GR" dirty="0"/>
              <a:t>10. Το ηλεκτρικό </a:t>
            </a:r>
            <a:r>
              <a:rPr lang="el-GR" dirty="0" err="1"/>
              <a:t>βραχυ</a:t>
            </a:r>
            <a:r>
              <a:rPr lang="el-GR" dirty="0"/>
              <a:t>-κύκλωμα – Κίνδυνοι και "ασφάλεια".</a:t>
            </a:r>
            <a:endParaRPr lang="en-US" dirty="0"/>
          </a:p>
          <a:p>
            <a:r>
              <a:rPr lang="el-GR" dirty="0"/>
              <a:t>11. Από τον ηλεκτρισμό στο μαγνητισμό – Ο ηλεκτρικός (</a:t>
            </a:r>
            <a:r>
              <a:rPr lang="el-GR" dirty="0" err="1" smtClean="0"/>
              <a:t>ιδιο</a:t>
            </a:r>
            <a:r>
              <a:rPr lang="el-GR" dirty="0" smtClean="0"/>
              <a:t>-) κινητήρας</a:t>
            </a:r>
            <a:r>
              <a:rPr lang="el-GR" dirty="0"/>
              <a:t>.</a:t>
            </a:r>
            <a:endParaRPr lang="en-US" dirty="0"/>
          </a:p>
          <a:p>
            <a:r>
              <a:rPr lang="el-GR" dirty="0"/>
              <a:t>12. Από το μαγνητισμό στον ηλεκτρισμό – Η ηλεκτρική (</a:t>
            </a:r>
            <a:r>
              <a:rPr lang="el-GR" dirty="0" err="1"/>
              <a:t>ιδιο</a:t>
            </a:r>
            <a:r>
              <a:rPr lang="el-GR" dirty="0"/>
              <a:t>-)γεννήτρια.</a:t>
            </a:r>
            <a:endParaRPr lang="en-US" dirty="0"/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14327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Φορτώνουμε προσεχτικά τους μαθητές με εργασίες…</a:t>
            </a:r>
            <a:endParaRPr lang="el-GR" dirty="0"/>
          </a:p>
        </p:txBody>
      </p:sp>
      <p:pic>
        <p:nvPicPr>
          <p:cNvPr id="4" name="3 - Θέση περιεχομένου" descr="parafortwmena-oximata-kina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9583" y="1600200"/>
            <a:ext cx="492483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Και αναζητούμε τη συνεργασία με τους γονείς…</a:t>
            </a:r>
            <a:endParaRPr lang="el-GR" dirty="0"/>
          </a:p>
        </p:txBody>
      </p:sp>
      <p:pic>
        <p:nvPicPr>
          <p:cNvPr id="4" name="3 - Θέση περιεχομένου" descr="parafortwmena-oximata-kina-17 ped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0687" y="2158206"/>
            <a:ext cx="5762625" cy="340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533456" cy="63008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5100" b="1" dirty="0" smtClean="0"/>
              <a:t>Φυσική Β΄ </a:t>
            </a:r>
            <a:r>
              <a:rPr lang="el-GR" sz="5100" b="1" dirty="0"/>
              <a:t>Γυμνασίου</a:t>
            </a:r>
          </a:p>
          <a:p>
            <a:pPr marL="0" indent="0">
              <a:buNone/>
            </a:pPr>
            <a:r>
              <a:rPr lang="el-GR" sz="4400" dirty="0" smtClean="0"/>
              <a:t> (οδηγίες όπως πέρυσι, χρήση </a:t>
            </a:r>
            <a:r>
              <a:rPr lang="el-GR" sz="4400" dirty="0" smtClean="0">
                <a:hlinkClick r:id="rId2"/>
              </a:rPr>
              <a:t>ΔΕΠΠΣ, </a:t>
            </a:r>
            <a:r>
              <a:rPr lang="el-GR" sz="4400" dirty="0" err="1" smtClean="0">
                <a:hlinkClick r:id="rId3"/>
              </a:rPr>
              <a:t>διαδραστικού</a:t>
            </a:r>
            <a:r>
              <a:rPr lang="el-GR" sz="4400" dirty="0" smtClean="0">
                <a:hlinkClick r:id="rId3"/>
              </a:rPr>
              <a:t> βιβλίου μαθητή</a:t>
            </a:r>
            <a:r>
              <a:rPr lang="el-GR" sz="4400" dirty="0" smtClean="0">
                <a:hlinkClick r:id="rId4"/>
              </a:rPr>
              <a:t> </a:t>
            </a:r>
            <a:r>
              <a:rPr lang="el-GR" sz="4400" dirty="0"/>
              <a:t>+ επιλεγμένων </a:t>
            </a:r>
            <a:r>
              <a:rPr lang="el-GR" sz="4400" dirty="0">
                <a:hlinkClick r:id="rId5"/>
              </a:rPr>
              <a:t>επεξηγηματικών σχεδίων εργασίας</a:t>
            </a:r>
            <a:r>
              <a:rPr lang="el-GR" sz="4400" dirty="0" smtClean="0"/>
              <a:t>, εργαστηριακού οδηγού, τετραδίου εργασιών, βιβλίου εκπαιδευτικού, εκπαιδευτικού </a:t>
            </a:r>
            <a:r>
              <a:rPr lang="en-US" sz="4400" dirty="0" smtClean="0">
                <a:hlinkClick r:id="rId6"/>
              </a:rPr>
              <a:t>CD </a:t>
            </a:r>
            <a:r>
              <a:rPr lang="el-GR" sz="4400" dirty="0" smtClean="0">
                <a:hlinkClick r:id="rId6"/>
              </a:rPr>
              <a:t>Φυσικής</a:t>
            </a:r>
            <a:r>
              <a:rPr lang="el-GR" sz="4400" dirty="0" smtClean="0"/>
              <a:t>)</a:t>
            </a:r>
          </a:p>
          <a:p>
            <a:pPr marL="0" indent="0">
              <a:buNone/>
            </a:pPr>
            <a:endParaRPr lang="el-GR" sz="3800" b="1" dirty="0" smtClean="0"/>
          </a:p>
          <a:p>
            <a:pPr marL="0" indent="0">
              <a:buNone/>
            </a:pPr>
            <a:r>
              <a:rPr lang="el-GR" sz="4400" b="1" dirty="0" smtClean="0"/>
              <a:t>Κεφάλαιο </a:t>
            </a:r>
            <a:r>
              <a:rPr lang="el-GR" sz="4400" b="1" dirty="0"/>
              <a:t>1. </a:t>
            </a:r>
            <a:r>
              <a:rPr lang="el-GR" sz="4400" b="1" dirty="0" smtClean="0"/>
              <a:t>Εισαγωγή</a:t>
            </a:r>
          </a:p>
          <a:p>
            <a:r>
              <a:rPr lang="el-GR" sz="3800" dirty="0" smtClean="0"/>
              <a:t>1.3 Τα φυσικά μεγέθη και οι μονάδες τους: </a:t>
            </a:r>
            <a:r>
              <a:rPr lang="el-GR" sz="3800" b="1" dirty="0" smtClean="0"/>
              <a:t>Μόνο</a:t>
            </a:r>
            <a:r>
              <a:rPr lang="el-GR" sz="3800" dirty="0" smtClean="0"/>
              <a:t> εργαστηριακή διδασκαλία μέσω </a:t>
            </a:r>
            <a:r>
              <a:rPr lang="el-GR" sz="3800" i="1" dirty="0" smtClean="0"/>
              <a:t>των εργαστηριακών ασκήσεων </a:t>
            </a:r>
            <a:r>
              <a:rPr lang="el-GR" sz="3800" i="1" dirty="0"/>
              <a:t>1 (</a:t>
            </a:r>
            <a:r>
              <a:rPr lang="el-GR" sz="3800" i="1" u="sng" dirty="0"/>
              <a:t>μόνο το πείραμα </a:t>
            </a:r>
            <a:r>
              <a:rPr lang="el-GR" sz="3800" i="1" u="sng" dirty="0" smtClean="0"/>
              <a:t>3 μέτρηση όγκου</a:t>
            </a:r>
            <a:r>
              <a:rPr lang="el-GR" sz="3800" i="1" dirty="0" smtClean="0"/>
              <a:t>) </a:t>
            </a:r>
            <a:r>
              <a:rPr lang="el-GR" sz="3800" i="1" dirty="0"/>
              <a:t>και </a:t>
            </a:r>
            <a:r>
              <a:rPr lang="el-GR" sz="3800" i="1" dirty="0" smtClean="0"/>
              <a:t>2 μέτρηση βάρους, μάζας, πυκνότητας .</a:t>
            </a:r>
          </a:p>
          <a:p>
            <a:pPr marL="365125" indent="0">
              <a:buNone/>
            </a:pPr>
            <a:r>
              <a:rPr lang="el-GR" sz="3800" i="1" dirty="0" smtClean="0"/>
              <a:t>Υπόμνηση </a:t>
            </a:r>
            <a:r>
              <a:rPr lang="el-GR" sz="3800" i="1" dirty="0"/>
              <a:t>μέρους του περιεχομένου της ενότητας 1.3 όπου και όταν αυτό προαπαιτείται για τη διδασκαλία των επομένων ενοτήτων</a:t>
            </a:r>
            <a:r>
              <a:rPr lang="el-GR" sz="3800" dirty="0" smtClean="0"/>
              <a:t>.</a:t>
            </a:r>
            <a:r>
              <a:rPr lang="el-GR" sz="3800" b="1" dirty="0"/>
              <a:t> </a:t>
            </a:r>
            <a:endParaRPr lang="el-GR" sz="3800" b="1" dirty="0" smtClean="0"/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14327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3600" b="1" dirty="0" smtClean="0"/>
              <a:t>Φυσική Β΄ Γυμνασίου</a:t>
            </a:r>
          </a:p>
          <a:p>
            <a:pPr marL="0" indent="0">
              <a:buNone/>
            </a:pPr>
            <a:r>
              <a:rPr lang="el-GR" sz="3000" b="1" dirty="0" smtClean="0"/>
              <a:t>Κεφάλαιο </a:t>
            </a:r>
            <a:r>
              <a:rPr lang="el-GR" sz="3000" b="1" dirty="0"/>
              <a:t>2. Κινήσεις</a:t>
            </a:r>
            <a:endParaRPr lang="en-US" sz="3000" b="1" dirty="0"/>
          </a:p>
          <a:p>
            <a:r>
              <a:rPr lang="el-GR" sz="2800" b="1" dirty="0"/>
              <a:t>2.1. Περιγραφή της κίνησης </a:t>
            </a:r>
            <a:r>
              <a:rPr lang="el-GR" sz="2800" dirty="0"/>
              <a:t>: </a:t>
            </a:r>
            <a:r>
              <a:rPr lang="el-GR" sz="2800" b="1" dirty="0"/>
              <a:t>Μόνο</a:t>
            </a:r>
            <a:r>
              <a:rPr lang="el-GR" sz="2800" dirty="0"/>
              <a:t> οι δραστηριότητες «Προσδιορισμός της θέσης σώματος» και «Σημείο αναφοράς και μετατόπιση». Και οι υποενότητες: «Χρονικό διάστημα», «Τροχιά» </a:t>
            </a:r>
          </a:p>
          <a:p>
            <a:r>
              <a:rPr lang="el-GR" sz="2800" b="1" dirty="0"/>
              <a:t>2.2 Η έννοια της ταχύτητας : Μόνο </a:t>
            </a:r>
            <a:r>
              <a:rPr lang="el-GR" sz="2800" dirty="0"/>
              <a:t> «Η έννοια της ταχύτητας» , «Μέση ταχύτητα στην καθημερινή γλώσσα», «Στιγμιαία ταχύτητα στην καθημερινή γλώσσα»</a:t>
            </a:r>
            <a:endParaRPr lang="en-US" sz="2800" dirty="0"/>
          </a:p>
          <a:p>
            <a:pPr marL="0" indent="365125">
              <a:buNone/>
            </a:pPr>
            <a:r>
              <a:rPr lang="el-GR" sz="2800" i="1" dirty="0"/>
              <a:t>Εργαστηριακή Άσκηση  4:Μελέτη της ευθύγραμμης ομαλής κίνησης</a:t>
            </a:r>
            <a:endParaRPr lang="en-US" sz="2800" i="1" dirty="0"/>
          </a:p>
          <a:p>
            <a:pPr marL="0" indent="0">
              <a:buNone/>
            </a:pPr>
            <a:r>
              <a:rPr lang="el-GR" sz="3000" b="1" dirty="0" smtClean="0"/>
              <a:t>Κεφάλαιο </a:t>
            </a:r>
            <a:r>
              <a:rPr lang="el-GR" sz="3000" b="1" dirty="0"/>
              <a:t>3. </a:t>
            </a:r>
            <a:r>
              <a:rPr lang="el-GR" sz="3000" b="1" dirty="0" smtClean="0"/>
              <a:t>Δυνάμεις</a:t>
            </a:r>
            <a:endParaRPr lang="el-GR" sz="3000" dirty="0" smtClean="0"/>
          </a:p>
          <a:p>
            <a:pPr marL="0" indent="0">
              <a:buNone/>
            </a:pPr>
            <a:r>
              <a:rPr lang="el-GR" sz="3000" i="1" dirty="0" smtClean="0"/>
              <a:t>Εργαστηριακή </a:t>
            </a:r>
            <a:r>
              <a:rPr lang="el-GR" sz="3000" i="1" dirty="0"/>
              <a:t>Άσκηση 7</a:t>
            </a:r>
            <a:r>
              <a:rPr lang="el-GR" sz="3000" i="1" dirty="0" smtClean="0"/>
              <a:t>: Νόμος </a:t>
            </a:r>
            <a:r>
              <a:rPr lang="el-GR" sz="3000" i="1" dirty="0"/>
              <a:t>του </a:t>
            </a:r>
            <a:r>
              <a:rPr lang="el-GR" sz="3000" i="1" dirty="0" err="1"/>
              <a:t>Hooke</a:t>
            </a:r>
            <a:endParaRPr lang="el-GR" sz="3000" i="1" dirty="0"/>
          </a:p>
          <a:p>
            <a:pPr marL="0" indent="0">
              <a:buNone/>
            </a:pPr>
            <a:r>
              <a:rPr lang="el-GR" sz="3000" b="1" dirty="0" smtClean="0"/>
              <a:t>Κεφάλαιο </a:t>
            </a:r>
            <a:r>
              <a:rPr lang="el-GR" sz="3000" b="1" dirty="0"/>
              <a:t>4. Πίεση</a:t>
            </a:r>
            <a:endParaRPr lang="en-US" sz="3000" dirty="0"/>
          </a:p>
          <a:p>
            <a:pPr marL="0" indent="0">
              <a:buNone/>
            </a:pPr>
            <a:r>
              <a:rPr lang="el-GR" sz="3000" i="1" dirty="0"/>
              <a:t>Εργαστηριακή Άσκηση </a:t>
            </a:r>
            <a:r>
              <a:rPr lang="el-GR" sz="3000" i="1" dirty="0" smtClean="0"/>
              <a:t>9: </a:t>
            </a:r>
            <a:r>
              <a:rPr lang="el-GR" sz="3000" dirty="0" smtClean="0"/>
              <a:t>Άνωση </a:t>
            </a:r>
            <a:r>
              <a:rPr lang="el-GR" sz="3000" dirty="0"/>
              <a:t>– Αρχή του </a:t>
            </a:r>
            <a:r>
              <a:rPr lang="el-GR" sz="3000" dirty="0" smtClean="0"/>
              <a:t>Αρχιμήδη</a:t>
            </a:r>
          </a:p>
          <a:p>
            <a:pPr marL="0" indent="0">
              <a:buNone/>
            </a:pPr>
            <a:r>
              <a:rPr lang="el-GR" sz="3000" b="1" dirty="0"/>
              <a:t>Κεφάλαιο 5. Ενέργεια</a:t>
            </a:r>
            <a:endParaRPr lang="en-US" sz="3000" dirty="0"/>
          </a:p>
          <a:p>
            <a:pPr marL="0" indent="0">
              <a:buNone/>
            </a:pPr>
            <a:r>
              <a:rPr lang="el-GR" sz="2400" i="1" u="sng" dirty="0">
                <a:solidFill>
                  <a:srgbClr val="FF0000"/>
                </a:solidFill>
              </a:rPr>
              <a:t>Εκτός διδακτέας ύλης (επιπλέον των περσινών οδηγιών) : </a:t>
            </a:r>
            <a:r>
              <a:rPr lang="el-GR" sz="3000" dirty="0" smtClean="0">
                <a:solidFill>
                  <a:srgbClr val="FF0000"/>
                </a:solidFill>
              </a:rPr>
              <a:t>6.5</a:t>
            </a:r>
            <a:r>
              <a:rPr lang="el-GR" sz="3000" dirty="0">
                <a:solidFill>
                  <a:srgbClr val="FF0000"/>
                </a:solidFill>
              </a:rPr>
              <a:t>. Θερμική διαστολή και συστολή και εργαστηριακή άσκηση 10 Βαθμονόμηση </a:t>
            </a:r>
            <a:r>
              <a:rPr lang="el-GR" sz="3000" dirty="0" smtClean="0">
                <a:solidFill>
                  <a:srgbClr val="FF0000"/>
                </a:solidFill>
              </a:rPr>
              <a:t>θερμομέτρου</a:t>
            </a:r>
          </a:p>
          <a:p>
            <a:pPr marL="0" indent="0">
              <a:buNone/>
            </a:pPr>
            <a:r>
              <a:rPr lang="el-GR" sz="3000" b="1" dirty="0"/>
              <a:t>Κεφάλαιο 7. Αλλαγές </a:t>
            </a:r>
            <a:r>
              <a:rPr lang="el-GR" sz="3000" b="1" dirty="0" smtClean="0"/>
              <a:t>κατάστασης</a:t>
            </a:r>
          </a:p>
          <a:p>
            <a:pPr marL="0" indent="0">
              <a:buNone/>
            </a:pPr>
            <a:r>
              <a:rPr lang="el-GR" sz="3000" u="sng" dirty="0">
                <a:solidFill>
                  <a:srgbClr val="FF0000"/>
                </a:solidFill>
              </a:rPr>
              <a:t>Εκτός διδακτέας ύλης (επιπλέον των περσινών οδηγιών) : :</a:t>
            </a:r>
            <a:r>
              <a:rPr lang="el-GR" sz="3000" dirty="0" smtClean="0">
                <a:solidFill>
                  <a:srgbClr val="FF0000"/>
                </a:solidFill>
              </a:rPr>
              <a:t> Η εργαστηριακή </a:t>
            </a:r>
            <a:r>
              <a:rPr lang="el-GR" sz="3000" dirty="0">
                <a:solidFill>
                  <a:srgbClr val="FF0000"/>
                </a:solidFill>
              </a:rPr>
              <a:t>άσκηση </a:t>
            </a:r>
            <a:r>
              <a:rPr lang="el-GR" sz="3000" dirty="0" smtClean="0">
                <a:solidFill>
                  <a:srgbClr val="FF0000"/>
                </a:solidFill>
              </a:rPr>
              <a:t>12 Βρασμός</a:t>
            </a:r>
          </a:p>
          <a:p>
            <a:pPr marL="0" indent="0">
              <a:buNone/>
            </a:pPr>
            <a:endParaRPr lang="el-G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71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6693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sz="3600" b="1" dirty="0" smtClean="0"/>
              <a:t>Φυσική Γ΄ </a:t>
            </a:r>
            <a:r>
              <a:rPr lang="el-GR" sz="3600" b="1" dirty="0"/>
              <a:t>Γυμνασίου</a:t>
            </a:r>
          </a:p>
          <a:p>
            <a:pPr marL="0" indent="0">
              <a:buNone/>
            </a:pPr>
            <a:r>
              <a:rPr lang="el-GR" dirty="0" smtClean="0"/>
              <a:t> (οδηγίες όπως πέρυσι, χρήση </a:t>
            </a:r>
            <a:r>
              <a:rPr lang="el-GR" dirty="0" smtClean="0">
                <a:hlinkClick r:id="rId2"/>
              </a:rPr>
              <a:t>ΔΕΠΠΣ, </a:t>
            </a:r>
            <a:r>
              <a:rPr lang="el-GR" dirty="0" err="1" smtClean="0">
                <a:hlinkClick r:id="rId3"/>
              </a:rPr>
              <a:t>διαδραστικού</a:t>
            </a:r>
            <a:r>
              <a:rPr lang="el-GR" dirty="0" smtClean="0">
                <a:hlinkClick r:id="rId3"/>
              </a:rPr>
              <a:t> βιβλίου μαθητή </a:t>
            </a:r>
            <a:r>
              <a:rPr lang="el-GR" dirty="0" smtClean="0"/>
              <a:t>, εργαστηριακού οδηγού, τετραδίου εργασιών, βιβλίου εκπαιδευτικού, εκπαιδευτικού </a:t>
            </a:r>
            <a:r>
              <a:rPr lang="en-US" dirty="0" smtClean="0">
                <a:hlinkClick r:id="rId4"/>
              </a:rPr>
              <a:t>CD </a:t>
            </a:r>
            <a:r>
              <a:rPr lang="el-GR" dirty="0" smtClean="0">
                <a:hlinkClick r:id="rId4"/>
              </a:rPr>
              <a:t>Φυσικής</a:t>
            </a:r>
            <a:r>
              <a:rPr lang="el-GR" dirty="0" smtClean="0"/>
              <a:t>)</a:t>
            </a:r>
          </a:p>
          <a:p>
            <a:pPr marL="0" indent="0">
              <a:buNone/>
            </a:pPr>
            <a:r>
              <a:rPr lang="el-GR" b="1" dirty="0"/>
              <a:t>Κεφάλαιο 1. Ηλεκτρική δύναμη και φορτίο</a:t>
            </a:r>
            <a:endParaRPr lang="en-US" dirty="0"/>
          </a:p>
          <a:p>
            <a:pPr marL="0" indent="0">
              <a:buNone/>
            </a:pPr>
            <a:r>
              <a:rPr lang="el-GR" i="1" dirty="0" smtClean="0"/>
              <a:t>Εργαστηριακή Άσκηση </a:t>
            </a:r>
            <a:r>
              <a:rPr lang="el-GR" i="1" dirty="0"/>
              <a:t>1 </a:t>
            </a:r>
            <a:r>
              <a:rPr lang="el-GR" i="1" dirty="0" smtClean="0"/>
              <a:t>Ηλεκτρικές αλληλεπιδράσεις  </a:t>
            </a:r>
          </a:p>
          <a:p>
            <a:pPr marL="0" indent="0">
              <a:buNone/>
            </a:pPr>
            <a:r>
              <a:rPr lang="el-GR" b="1" dirty="0"/>
              <a:t>Κεφάλαιο 2. Ηλεκτρικό ρεύμα </a:t>
            </a:r>
            <a:endParaRPr lang="en-US" dirty="0"/>
          </a:p>
          <a:p>
            <a:pPr marL="0" indent="0">
              <a:buNone/>
            </a:pPr>
            <a:r>
              <a:rPr lang="el-GR" i="1" dirty="0"/>
              <a:t>Εργαστηριακές Ασκήσεις 2 (Ν. </a:t>
            </a:r>
            <a:r>
              <a:rPr lang="el-GR" i="1" dirty="0" err="1"/>
              <a:t>Ohm</a:t>
            </a:r>
            <a:r>
              <a:rPr lang="el-GR" i="1" dirty="0"/>
              <a:t>), 4 (Σύνδεση αντιστατών σε σειρά, 5 (Σύνδεση αντιστατών παράλληλα), 6 (Διακοπή και βραχυκύκλωμα</a:t>
            </a:r>
            <a:r>
              <a:rPr lang="el-GR" dirty="0" smtClean="0"/>
              <a:t>)</a:t>
            </a:r>
          </a:p>
          <a:p>
            <a:pPr marL="0" indent="0">
              <a:buNone/>
            </a:pPr>
            <a:r>
              <a:rPr lang="el-GR" b="1" dirty="0"/>
              <a:t>Κεφάλαιο 3. Ηλεκτρική ενέργεια </a:t>
            </a:r>
            <a:endParaRPr lang="el-GR" b="1" dirty="0" smtClean="0"/>
          </a:p>
          <a:p>
            <a:pPr marL="0" indent="0">
              <a:buNone/>
            </a:pPr>
            <a:r>
              <a:rPr lang="el-GR" b="1" dirty="0"/>
              <a:t>Κεφάλαιο 4. Ταλαντώσεις </a:t>
            </a:r>
            <a:endParaRPr lang="en-US" dirty="0"/>
          </a:p>
          <a:p>
            <a:pPr marL="0" indent="0">
              <a:buNone/>
            </a:pPr>
            <a:r>
              <a:rPr lang="el-GR" i="1" dirty="0"/>
              <a:t>Εργαστηριακή Άσκηση 7. Πειραματικός έλεγχος των νόμων του απλού εκκρεμούς </a:t>
            </a:r>
            <a:endParaRPr lang="el-GR" i="1" dirty="0" smtClean="0"/>
          </a:p>
          <a:p>
            <a:pPr marL="0" indent="0">
              <a:buNone/>
            </a:pPr>
            <a:r>
              <a:rPr lang="el-GR" b="1" dirty="0"/>
              <a:t>Κεφάλαιο 5. Μηχανικά κύματα </a:t>
            </a:r>
            <a:endParaRPr lang="el-GR" b="1" dirty="0" smtClean="0"/>
          </a:p>
          <a:p>
            <a:pPr marL="0" indent="0">
              <a:buNone/>
            </a:pPr>
            <a:r>
              <a:rPr lang="el-GR" i="1" dirty="0"/>
              <a:t>Εργαστηριακή Άσκηση  9 </a:t>
            </a:r>
            <a:r>
              <a:rPr lang="el-GR" i="1" dirty="0" smtClean="0"/>
              <a:t> Μελέτη κυμάτων, μόνο πείραμα 1 Εγκάρσια και Διαμήκη κύματα</a:t>
            </a:r>
          </a:p>
          <a:p>
            <a:pPr marL="0" indent="0">
              <a:buNone/>
            </a:pPr>
            <a:r>
              <a:rPr lang="el-GR" b="1" dirty="0"/>
              <a:t>Κεφάλαιο 6. Φύση και διάδοση του φωτός </a:t>
            </a:r>
            <a:endParaRPr lang="el-GR" b="1" dirty="0" smtClean="0"/>
          </a:p>
          <a:p>
            <a:pPr marL="0" indent="0">
              <a:buNone/>
            </a:pPr>
            <a:r>
              <a:rPr lang="el-GR" b="1" dirty="0"/>
              <a:t>Κεφάλαιο 7. Ανάκλαση του φωτός </a:t>
            </a:r>
            <a:endParaRPr lang="en-US" dirty="0"/>
          </a:p>
          <a:p>
            <a:pPr marL="0" indent="0">
              <a:buNone/>
            </a:pPr>
            <a:r>
              <a:rPr lang="el-GR" b="1" dirty="0"/>
              <a:t>Κεφάλαιο 8. Διάθλαση του </a:t>
            </a:r>
            <a:r>
              <a:rPr lang="el-GR" b="1" dirty="0" smtClean="0"/>
              <a:t>φωτός</a:t>
            </a:r>
          </a:p>
          <a:p>
            <a:pPr marL="0" indent="0">
              <a:buNone/>
            </a:pPr>
            <a:r>
              <a:rPr lang="el-GR" i="1" dirty="0"/>
              <a:t>Εργαστηριακή </a:t>
            </a:r>
            <a:r>
              <a:rPr lang="el-GR" i="1" dirty="0" smtClean="0"/>
              <a:t>Άσκηση 12 Διάθλαση</a:t>
            </a:r>
            <a:endParaRPr lang="en-US" dirty="0"/>
          </a:p>
          <a:p>
            <a:pPr marL="0" indent="0">
              <a:buNone/>
            </a:pPr>
            <a:r>
              <a:rPr lang="el-GR" i="1" u="sng" dirty="0">
                <a:solidFill>
                  <a:srgbClr val="FF0000"/>
                </a:solidFill>
              </a:rPr>
              <a:t>Εκτός διδακτέας ύλης (επιπλέον των περσινών οδηγιών) : </a:t>
            </a:r>
            <a:r>
              <a:rPr lang="el-GR" dirty="0" smtClean="0">
                <a:solidFill>
                  <a:srgbClr val="FF0000"/>
                </a:solidFill>
              </a:rPr>
              <a:t>Η </a:t>
            </a:r>
            <a:r>
              <a:rPr lang="el-GR" dirty="0">
                <a:solidFill>
                  <a:srgbClr val="FF0000"/>
                </a:solidFill>
              </a:rPr>
              <a:t>υποενότητα «Νόμος της διάθλασης (του </a:t>
            </a:r>
            <a:r>
              <a:rPr lang="en-US" dirty="0">
                <a:solidFill>
                  <a:srgbClr val="FF0000"/>
                </a:solidFill>
              </a:rPr>
              <a:t>Snell</a:t>
            </a:r>
            <a:r>
              <a:rPr lang="el-GR" dirty="0" smtClean="0">
                <a:solidFill>
                  <a:srgbClr val="FF0000"/>
                </a:solidFill>
              </a:rPr>
              <a:t>). 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Και το κεφάλαιο 9. Φακοί και οπτικά όργανα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14327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Εάν υπάρχουν προβλήματα  με τις οδηγίες είμαστε στη διάθεσή σας!</a:t>
            </a:r>
            <a:endParaRPr lang="el-GR" dirty="0"/>
          </a:p>
        </p:txBody>
      </p:sp>
      <p:pic>
        <p:nvPicPr>
          <p:cNvPr id="4" name="3 - Θέση περιεχομένου" descr="bareste to kef;ali ed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6408712" cy="51696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Τη νέα χρονιά, ο δρόμος για δημιουργία είναι μπροστά μας!</a:t>
            </a:r>
            <a:endParaRPr lang="el-GR" dirty="0"/>
          </a:p>
        </p:txBody>
      </p:sp>
      <p:pic>
        <p:nvPicPr>
          <p:cNvPr id="4" name="3 - Θέση περιεχομένου" descr="φανάρι κάναβι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684835"/>
            <a:ext cx="3879874" cy="51731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Μερικές οδηγίες είναι ξεκάθαρες…</a:t>
            </a:r>
            <a:endParaRPr lang="el-GR" dirty="0"/>
          </a:p>
        </p:txBody>
      </p:sp>
      <p:pic>
        <p:nvPicPr>
          <p:cNvPr id="8" name="7 - Θέση περιεχομένου" descr="τραβάμε το καζανάκ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340768"/>
            <a:ext cx="5034136" cy="48956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… προσέχοντας διάφορες κακοτοπιές</a:t>
            </a:r>
            <a:endParaRPr lang="el-GR" dirty="0"/>
          </a:p>
        </p:txBody>
      </p:sp>
      <p:pic>
        <p:nvPicPr>
          <p:cNvPr id="4" name="3 - Θέση περιεχομένου" descr="17otan se piaso tha se θάψω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477000" cy="42748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Καλή σχολική χρονιά!</a:t>
            </a:r>
            <a:endParaRPr lang="el-GR" dirty="0"/>
          </a:p>
        </p:txBody>
      </p:sp>
      <p:pic>
        <p:nvPicPr>
          <p:cNvPr id="4" name="3 - Θέση περιεχομένου" descr="kali xronia kla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881" y="1556792"/>
            <a:ext cx="8250579" cy="48881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80112" y="2420888"/>
            <a:ext cx="2890664" cy="45719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latin typeface="+mn-lt"/>
              </a:rPr>
              <a:t>2014-2015</a:t>
            </a:r>
            <a:endParaRPr lang="el-GR" sz="3200" b="1" dirty="0">
              <a:latin typeface="+mn-lt"/>
            </a:endParaRPr>
          </a:p>
        </p:txBody>
      </p:sp>
      <p:pic>
        <p:nvPicPr>
          <p:cNvPr id="4" name="3 - Θέση περιεχομένου" descr="kalh xronia paid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6447402" cy="36105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kali xronia dimotikoy vivl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974407" cy="62744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Μερικές οδηγίες δεν είναι σαφείς…</a:t>
            </a:r>
            <a:endParaRPr lang="el-GR" dirty="0"/>
          </a:p>
        </p:txBody>
      </p:sp>
      <p:pic>
        <p:nvPicPr>
          <p:cNvPr id="4" name="5 - Θέση περιεχομένου" descr="asteies-anakoinose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268760"/>
            <a:ext cx="4424816" cy="3303863"/>
          </a:xfrm>
        </p:spPr>
      </p:pic>
      <p:sp>
        <p:nvSpPr>
          <p:cNvPr id="5" name="4 - TextBox"/>
          <p:cNvSpPr txBox="1"/>
          <p:nvPr/>
        </p:nvSpPr>
        <p:spPr>
          <a:xfrm>
            <a:off x="683568" y="4797152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Ερμηνεία:  Όχι </a:t>
            </a:r>
            <a:r>
              <a:rPr lang="el-GR" sz="3200" dirty="0" err="1" smtClean="0"/>
              <a:t>σμπάρα</a:t>
            </a:r>
            <a:r>
              <a:rPr lang="el-GR" sz="3200" dirty="0" smtClean="0"/>
              <a:t> (πυροβολισμούς) στις συκιές, όποιον τσακώσω θα του βάλλω το τουφέκι…</a:t>
            </a:r>
            <a:endParaRPr lang="el-GR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Μερικές οδηγίες είναι υπερβολικές…</a:t>
            </a:r>
            <a:endParaRPr lang="el-GR" dirty="0"/>
          </a:p>
        </p:txBody>
      </p:sp>
      <p:pic>
        <p:nvPicPr>
          <p:cNvPr id="4" name="3 - Θέση περιεχομένου" descr="ασκήσεις μωρώ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124744"/>
            <a:ext cx="5544616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Μερικές είναι χαοτικές…</a:t>
            </a:r>
            <a:endParaRPr lang="el-GR" dirty="0"/>
          </a:p>
        </p:txBody>
      </p:sp>
      <p:pic>
        <p:nvPicPr>
          <p:cNvPr id="5" name="4 - Εικόνα" descr="vaze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9" y="1916832"/>
            <a:ext cx="4499991" cy="3128900"/>
          </a:xfrm>
          <a:prstGeom prst="rect">
            <a:avLst/>
          </a:prstGeom>
        </p:spPr>
      </p:pic>
      <p:pic>
        <p:nvPicPr>
          <p:cNvPr id="4" name="3 - Θέση περιεχομένου" descr="s;hmata odik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4884022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Ακολουθούμε τις οδηγίες, τηρούμε μέση οδό και αποστάσεις…</a:t>
            </a:r>
            <a:endParaRPr lang="el-GR" dirty="0"/>
          </a:p>
        </p:txBody>
      </p:sp>
      <p:pic>
        <p:nvPicPr>
          <p:cNvPr id="5" name="4 - Εικόνα" descr="imerisia_LARGE_t_1061_43452720_type12128 karamp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6096000" cy="3810000"/>
          </a:xfrm>
          <a:prstGeom prst="rect">
            <a:avLst/>
          </a:prstGeom>
        </p:spPr>
      </p:pic>
      <p:pic>
        <p:nvPicPr>
          <p:cNvPr id="4" name="3 - Θέση περιεχομένου" descr="karabol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24356" y="1556792"/>
            <a:ext cx="5119644" cy="2952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Διδασκαλία με βάση το ισχύον ΔΕΠΠΣ</a:t>
            </a:r>
          </a:p>
          <a:p>
            <a:r>
              <a:rPr lang="el-GR" dirty="0" smtClean="0"/>
              <a:t>Οδηγίες για τη διδασκαλία </a:t>
            </a:r>
            <a:r>
              <a:rPr lang="el-GR" dirty="0"/>
              <a:t>2014-15 (</a:t>
            </a:r>
            <a:r>
              <a:rPr lang="el-GR" dirty="0" smtClean="0"/>
              <a:t>147346/Γ2/16-09-2014)</a:t>
            </a:r>
          </a:p>
          <a:p>
            <a:r>
              <a:rPr lang="el-GR" dirty="0" smtClean="0"/>
              <a:t>Υποχρεωτικές εργαστηριακές δραστηριότητες</a:t>
            </a:r>
          </a:p>
          <a:p>
            <a:r>
              <a:rPr lang="el-GR" dirty="0" smtClean="0"/>
              <a:t>Χρήση ψηφιακού υλικού από το </a:t>
            </a:r>
            <a:r>
              <a:rPr lang="el-GR" dirty="0" smtClean="0">
                <a:hlinkClick r:id="rId2"/>
              </a:rPr>
              <a:t>ψηφιακό σχολείο</a:t>
            </a:r>
            <a:endParaRPr lang="el-GR" dirty="0" smtClean="0"/>
          </a:p>
          <a:p>
            <a:r>
              <a:rPr lang="el-GR" dirty="0" smtClean="0"/>
              <a:t>Χρήση εγκεκριμένων λογισμικών</a:t>
            </a:r>
          </a:p>
          <a:p>
            <a:r>
              <a:rPr lang="el-GR" dirty="0" smtClean="0"/>
              <a:t>Χρήση σχετικού υλικού από το συμπληρωματικό  ΠΣ για τις ΦΕ (για πιλοτικό σχολείο)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846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Εστίαση στη διδασκαλία και κατανόηση των εννοιών και στη διασύνδεση με την καθημερινή ζωή</a:t>
            </a:r>
          </a:p>
          <a:p>
            <a:r>
              <a:rPr lang="el-GR" dirty="0" smtClean="0"/>
              <a:t>Έμφαση σε απλές πειραματικές ομαδικές δραστηριότητες</a:t>
            </a:r>
          </a:p>
          <a:p>
            <a:r>
              <a:rPr lang="el-GR" dirty="0"/>
              <a:t>Περιορισμένος αριθμός ασκήσεων με απλές μαθηματικές πράξεις</a:t>
            </a:r>
          </a:p>
          <a:p>
            <a:r>
              <a:rPr lang="el-GR" dirty="0" smtClean="0"/>
              <a:t>Αξιολόγηση με ποικιλία τρόπων όχι μόνο βαθμολόγηση γραπτών τεστ</a:t>
            </a:r>
          </a:p>
          <a:p>
            <a:r>
              <a:rPr lang="el-GR" dirty="0" smtClean="0"/>
              <a:t>Θέματα εξετάσεων με βάση την κείμενη νομοθεσία και τη διδακτέα ύλη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59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1628</Words>
  <Application>Microsoft Office PowerPoint</Application>
  <PresentationFormat>On-screen Show (4:3)</PresentationFormat>
  <Paragraphs>165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Θέμα του Office</vt:lpstr>
      <vt:lpstr>Οδηγίες μαθημάτων ΦΕ Γυμνασίου 2014-15</vt:lpstr>
      <vt:lpstr>https://www.youtube.com/watch?v=umzeyxqUYKU </vt:lpstr>
      <vt:lpstr>Μερικές οδηγίες είναι ξεκάθαρες…</vt:lpstr>
      <vt:lpstr>Μερικές οδηγίες δεν είναι σαφείς…</vt:lpstr>
      <vt:lpstr>Μερικές οδηγίες είναι υπερβολικές…</vt:lpstr>
      <vt:lpstr>Μερικές είναι χαοτικές…</vt:lpstr>
      <vt:lpstr>Ακολουθούμε τις οδηγίες, τηρούμε μέση οδό και αποστάσεις…</vt:lpstr>
      <vt:lpstr>Γενικά 1</vt:lpstr>
      <vt:lpstr>Γενικά 2</vt:lpstr>
      <vt:lpstr>Εστίαση στη διδασκαλία και κατανόηση των εννοιών και στη διασύνδεση με την καθημερινή ζωή </vt:lpstr>
      <vt:lpstr>Έμφαση σε απλές πειραματικές ομαδικές δραστηριότητες </vt:lpstr>
      <vt:lpstr>Περιορισμένος αριθμός ασκήσεων με απλές μαθηματικές πράξεις </vt:lpstr>
      <vt:lpstr>Αξιολόγηση με ποικιλία τρόπων όχι μόνο βαθμολόγηση γραπτών τεστ </vt:lpstr>
      <vt:lpstr>Θέματα εξετάσεων με βάση την κείμενη νομοθεσία και τη διδακτέα ύλη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Φορτώνουμε προσεχτικά τους μαθητές με εργασίες…</vt:lpstr>
      <vt:lpstr>Και αναζητούμε τη συνεργασία με τους γονείς…</vt:lpstr>
      <vt:lpstr>Slide 25</vt:lpstr>
      <vt:lpstr>Slide 26</vt:lpstr>
      <vt:lpstr>Slide 27</vt:lpstr>
      <vt:lpstr>Εάν υπάρχουν προβλήματα  με τις οδηγίες είμαστε στη διάθεσή σας!</vt:lpstr>
      <vt:lpstr>Τη νέα χρονιά, ο δρόμος για δημιουργία είναι μπροστά μας!</vt:lpstr>
      <vt:lpstr>… προσέχοντας διάφορες κακοτοπιές</vt:lpstr>
      <vt:lpstr>Καλή σχολική χρονιά!</vt:lpstr>
      <vt:lpstr>2014-2015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Οδηγίες μαθημάτων ΦΕ Γυμνασίου 2014-15</dc:title>
  <dc:creator>L</dc:creator>
  <cp:lastModifiedBy>Owner</cp:lastModifiedBy>
  <cp:revision>86</cp:revision>
  <dcterms:created xsi:type="dcterms:W3CDTF">2014-09-28T15:16:51Z</dcterms:created>
  <dcterms:modified xsi:type="dcterms:W3CDTF">2014-10-07T09:39:36Z</dcterms:modified>
</cp:coreProperties>
</file>